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2" r:id="rId4"/>
    <p:sldId id="258" r:id="rId5"/>
    <p:sldId id="259" r:id="rId6"/>
    <p:sldId id="270" r:id="rId7"/>
    <p:sldId id="260" r:id="rId8"/>
    <p:sldId id="261" r:id="rId9"/>
    <p:sldId id="263" r:id="rId10"/>
    <p:sldId id="264" r:id="rId11"/>
    <p:sldId id="265" r:id="rId12"/>
    <p:sldId id="266" r:id="rId13"/>
    <p:sldId id="267" r:id="rId14"/>
    <p:sldId id="268" r:id="rId15"/>
    <p:sldId id="269" r:id="rId1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CAC9D"/>
    <a:srgbClr val="E59EDD"/>
    <a:srgbClr val="F9DCA9"/>
    <a:srgbClr val="EFA011"/>
    <a:srgbClr val="F4D7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14" autoAdjust="0"/>
    <p:restoredTop sz="96233" autoAdjust="0"/>
  </p:normalViewPr>
  <p:slideViewPr>
    <p:cSldViewPr snapToGrid="0">
      <p:cViewPr>
        <p:scale>
          <a:sx n="125" d="100"/>
          <a:sy n="125" d="100"/>
        </p:scale>
        <p:origin x="49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D52C3-6D7E-2329-7B36-9F9515F111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DCDA2540-E61B-E39A-2C0B-5F873DB9C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F5DDF365-2D97-9D68-D255-A15E531A546B}"/>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5" name="Footer Placeholder 4">
            <a:extLst>
              <a:ext uri="{FF2B5EF4-FFF2-40B4-BE49-F238E27FC236}">
                <a16:creationId xmlns:a16="http://schemas.microsoft.com/office/drawing/2014/main" id="{BEF075B2-56F8-8F11-248A-B20769645D1B}"/>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D613AEDD-DF5A-8959-7208-6139236C39E8}"/>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608734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75243-DD58-BE99-7E1B-BDDC27DBCB1A}"/>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4AEEE97A-C707-B70A-DCAF-DF76782953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33C92D02-6E7D-A8A3-243A-0869A118E201}"/>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5" name="Footer Placeholder 4">
            <a:extLst>
              <a:ext uri="{FF2B5EF4-FFF2-40B4-BE49-F238E27FC236}">
                <a16:creationId xmlns:a16="http://schemas.microsoft.com/office/drawing/2014/main" id="{9B314258-C109-9891-7458-1CD8F5CFB6A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B8652470-2CE3-B0D3-8FB2-1E62CCE0783E}"/>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1436855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B29D0-2895-3177-838D-F19E821A66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B9F650EB-9721-16B9-7309-C601EEB9D1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A675F36A-9D7B-FCB9-2C43-5790A2B5965A}"/>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5" name="Footer Placeholder 4">
            <a:extLst>
              <a:ext uri="{FF2B5EF4-FFF2-40B4-BE49-F238E27FC236}">
                <a16:creationId xmlns:a16="http://schemas.microsoft.com/office/drawing/2014/main" id="{98BEECEC-F58F-15A3-230F-5C8CECDA6FAF}"/>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E1497E3F-58E8-C809-E9B6-D1A8819EFF38}"/>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417399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9EAC-8C9D-BF5C-9A48-3EAB5028534D}"/>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F814CE0A-4E48-C89C-1F45-1567CA8430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0165326D-C248-D5C7-41F3-609442EBC305}"/>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5" name="Footer Placeholder 4">
            <a:extLst>
              <a:ext uri="{FF2B5EF4-FFF2-40B4-BE49-F238E27FC236}">
                <a16:creationId xmlns:a16="http://schemas.microsoft.com/office/drawing/2014/main" id="{158DC5FD-7297-6140-48F2-5EAF7DF08272}"/>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909A88AF-264C-AAF0-9A9A-6538210BEA95}"/>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300266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4C07-3824-5B16-18C9-99A98E1134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657B6E8B-00D5-1DB9-7C06-116A45CDE4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2A7A1-2B9A-F6F0-3C56-DE58F18EC9EC}"/>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5" name="Footer Placeholder 4">
            <a:extLst>
              <a:ext uri="{FF2B5EF4-FFF2-40B4-BE49-F238E27FC236}">
                <a16:creationId xmlns:a16="http://schemas.microsoft.com/office/drawing/2014/main" id="{8C873E11-C5B2-FEE2-EA29-41C3087F46BA}"/>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E5CEE544-0B2C-EBA4-1407-93079103C85E}"/>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3458081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5457F-D5F6-D51F-6E30-F74D23CF651A}"/>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33BB9077-B6AD-3099-4837-7B78E8A611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F30E6064-ABD0-920F-0CB8-C255F74681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476AC241-A151-CA31-A520-DCB5EBB2123C}"/>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6" name="Footer Placeholder 5">
            <a:extLst>
              <a:ext uri="{FF2B5EF4-FFF2-40B4-BE49-F238E27FC236}">
                <a16:creationId xmlns:a16="http://schemas.microsoft.com/office/drawing/2014/main" id="{4695D4B4-3EF9-191A-68E0-9E0B870BD9AB}"/>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6EFE6915-E0B3-FAF1-8BA8-71F580F24783}"/>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11250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5382-9502-E89B-61A6-00A0D5D1F65F}"/>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8BDD07E4-6C02-3353-CCC2-C111144100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6F4DF0-4FC8-B418-49D2-2D84C48504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34CF2544-B92E-6D62-85A5-EE0CE85164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205568-116F-3F1B-1210-FEBA6589CA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FBAB5CA9-C78A-2525-EF61-C3D8143A732E}"/>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8" name="Footer Placeholder 7">
            <a:extLst>
              <a:ext uri="{FF2B5EF4-FFF2-40B4-BE49-F238E27FC236}">
                <a16:creationId xmlns:a16="http://schemas.microsoft.com/office/drawing/2014/main" id="{2F0035D5-89D9-18F8-C7D5-CDC4B8ACD505}"/>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E7A4A97C-3792-F890-C8FB-B8E908AA0B84}"/>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113450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8DC9-F12E-AD81-884D-D5A0BA0206F7}"/>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DC2B8F68-98FC-8534-B2FB-281DEAE1517C}"/>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4" name="Footer Placeholder 3">
            <a:extLst>
              <a:ext uri="{FF2B5EF4-FFF2-40B4-BE49-F238E27FC236}">
                <a16:creationId xmlns:a16="http://schemas.microsoft.com/office/drawing/2014/main" id="{86B44405-84BF-8C8E-6BA3-C021939F70C1}"/>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62334772-F9FE-A798-23DF-00B3E0442FFD}"/>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3375675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E002AE-28A2-EA76-39FD-398B2081B5A2}"/>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3" name="Footer Placeholder 2">
            <a:extLst>
              <a:ext uri="{FF2B5EF4-FFF2-40B4-BE49-F238E27FC236}">
                <a16:creationId xmlns:a16="http://schemas.microsoft.com/office/drawing/2014/main" id="{6C8B9D4E-CD84-0ADA-ED51-2422CA80ED0A}"/>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7FC51F83-211A-4DFD-D979-74F4AAC0DEE3}"/>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3422484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2EF5F-C9C2-44D8-C5E8-9EE6CC332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A27B5AA4-E68F-F141-B1C8-2A86FD454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AC20A8AC-84C5-812D-D6BF-BB0701E2D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A01B61-F516-B793-701C-DBBA3995053D}"/>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6" name="Footer Placeholder 5">
            <a:extLst>
              <a:ext uri="{FF2B5EF4-FFF2-40B4-BE49-F238E27FC236}">
                <a16:creationId xmlns:a16="http://schemas.microsoft.com/office/drawing/2014/main" id="{9C7BF048-50FA-5014-A218-D030D184E5CC}"/>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6935B117-57A4-BCBD-1C4B-E3F05EF729F8}"/>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1550588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1B67-16A6-ABAD-C5AC-C9B450D75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1BB56DEB-7593-DE15-6095-B63789F12D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8298EEA5-E1F0-8D1C-31F1-F8A6FEF5C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C167B-B57A-B2D1-890B-5B3E4ABD4E23}"/>
              </a:ext>
            </a:extLst>
          </p:cNvPr>
          <p:cNvSpPr>
            <a:spLocks noGrp="1"/>
          </p:cNvSpPr>
          <p:nvPr>
            <p:ph type="dt" sz="half" idx="10"/>
          </p:nvPr>
        </p:nvSpPr>
        <p:spPr/>
        <p:txBody>
          <a:bodyPr/>
          <a:lstStyle/>
          <a:p>
            <a:fld id="{C7F1F709-7D84-4741-9908-F975EC06A1F5}" type="datetimeFigureOut">
              <a:rPr lang="pt-PT" smtClean="0"/>
              <a:t>18/01/2024</a:t>
            </a:fld>
            <a:endParaRPr lang="pt-PT"/>
          </a:p>
        </p:txBody>
      </p:sp>
      <p:sp>
        <p:nvSpPr>
          <p:cNvPr id="6" name="Footer Placeholder 5">
            <a:extLst>
              <a:ext uri="{FF2B5EF4-FFF2-40B4-BE49-F238E27FC236}">
                <a16:creationId xmlns:a16="http://schemas.microsoft.com/office/drawing/2014/main" id="{19775CB2-A28A-7FCA-4F3B-44EE6AD5A265}"/>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C00D79C3-234F-22CF-816E-7417BA726B5A}"/>
              </a:ext>
            </a:extLst>
          </p:cNvPr>
          <p:cNvSpPr>
            <a:spLocks noGrp="1"/>
          </p:cNvSpPr>
          <p:nvPr>
            <p:ph type="sldNum" sz="quarter" idx="12"/>
          </p:nvPr>
        </p:nvSpPr>
        <p:spPr/>
        <p:txBody>
          <a:bodyPr/>
          <a:lstStyle/>
          <a:p>
            <a:fld id="{62211463-9623-48B0-9D3E-09993DD09937}" type="slidenum">
              <a:rPr lang="pt-PT" smtClean="0"/>
              <a:t>‹#›</a:t>
            </a:fld>
            <a:endParaRPr lang="pt-PT"/>
          </a:p>
        </p:txBody>
      </p:sp>
    </p:spTree>
    <p:extLst>
      <p:ext uri="{BB962C8B-B14F-4D97-AF65-F5344CB8AC3E}">
        <p14:creationId xmlns:p14="http://schemas.microsoft.com/office/powerpoint/2010/main" val="402729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D70798-482C-3F51-EEDB-814AE5885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359BB13E-512A-77FC-26E6-13F1A2FC0A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C4E74E6D-9507-29E5-640E-291ADD442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F1F709-7D84-4741-9908-F975EC06A1F5}" type="datetimeFigureOut">
              <a:rPr lang="pt-PT" smtClean="0"/>
              <a:t>18/01/2024</a:t>
            </a:fld>
            <a:endParaRPr lang="pt-PT"/>
          </a:p>
        </p:txBody>
      </p:sp>
      <p:sp>
        <p:nvSpPr>
          <p:cNvPr id="5" name="Footer Placeholder 4">
            <a:extLst>
              <a:ext uri="{FF2B5EF4-FFF2-40B4-BE49-F238E27FC236}">
                <a16:creationId xmlns:a16="http://schemas.microsoft.com/office/drawing/2014/main" id="{B771D90F-FB02-781D-A73B-1ABE5DE113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6" name="Slide Number Placeholder 5">
            <a:extLst>
              <a:ext uri="{FF2B5EF4-FFF2-40B4-BE49-F238E27FC236}">
                <a16:creationId xmlns:a16="http://schemas.microsoft.com/office/drawing/2014/main" id="{3B5EE9BE-78ED-08A1-2393-86CB0ADF06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211463-9623-48B0-9D3E-09993DD09937}" type="slidenum">
              <a:rPr lang="pt-PT" smtClean="0"/>
              <a:t>‹#›</a:t>
            </a:fld>
            <a:endParaRPr lang="pt-PT"/>
          </a:p>
        </p:txBody>
      </p:sp>
    </p:spTree>
    <p:extLst>
      <p:ext uri="{BB962C8B-B14F-4D97-AF65-F5344CB8AC3E}">
        <p14:creationId xmlns:p14="http://schemas.microsoft.com/office/powerpoint/2010/main" val="1459771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image" Target="../media/image72.png"/><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image" Target="../media/image91.png"/><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1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14.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image" Target="../media/image134.pn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image" Target="../media/image133.png"/><Relationship Id="rId16" Type="http://schemas.openxmlformats.org/officeDocument/2006/relationships/image" Target="../media/image147.png"/><Relationship Id="rId20"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png"/></Relationships>
</file>

<file path=ppt/slides/_rels/slide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2C4728-9CE6-6F8F-F53F-F0FE2FC2DE0F}"/>
              </a:ext>
            </a:extLst>
          </p:cNvPr>
          <p:cNvPicPr>
            <a:picLocks noChangeAspect="1"/>
          </p:cNvPicPr>
          <p:nvPr/>
        </p:nvPicPr>
        <p:blipFill>
          <a:blip r:embed="rId2"/>
          <a:stretch>
            <a:fillRect/>
          </a:stretch>
        </p:blipFill>
        <p:spPr>
          <a:xfrm>
            <a:off x="330856" y="357165"/>
            <a:ext cx="2202371" cy="1493650"/>
          </a:xfrm>
          <a:prstGeom prst="rect">
            <a:avLst/>
          </a:prstGeom>
        </p:spPr>
      </p:pic>
      <p:pic>
        <p:nvPicPr>
          <p:cNvPr id="7" name="Picture 6">
            <a:extLst>
              <a:ext uri="{FF2B5EF4-FFF2-40B4-BE49-F238E27FC236}">
                <a16:creationId xmlns:a16="http://schemas.microsoft.com/office/drawing/2014/main" id="{8104D3D2-1A4B-4C8E-99DD-CC3BAAE05F9C}"/>
              </a:ext>
            </a:extLst>
          </p:cNvPr>
          <p:cNvPicPr>
            <a:picLocks noChangeAspect="1"/>
          </p:cNvPicPr>
          <p:nvPr/>
        </p:nvPicPr>
        <p:blipFill>
          <a:blip r:embed="rId3"/>
          <a:stretch>
            <a:fillRect/>
          </a:stretch>
        </p:blipFill>
        <p:spPr>
          <a:xfrm>
            <a:off x="330856" y="2007006"/>
            <a:ext cx="2202370" cy="272203"/>
          </a:xfrm>
          <a:prstGeom prst="rect">
            <a:avLst/>
          </a:prstGeom>
        </p:spPr>
      </p:pic>
      <p:pic>
        <p:nvPicPr>
          <p:cNvPr id="9" name="Picture 8">
            <a:extLst>
              <a:ext uri="{FF2B5EF4-FFF2-40B4-BE49-F238E27FC236}">
                <a16:creationId xmlns:a16="http://schemas.microsoft.com/office/drawing/2014/main" id="{B526E543-A7A6-D396-06BA-4104F185F952}"/>
              </a:ext>
            </a:extLst>
          </p:cNvPr>
          <p:cNvPicPr>
            <a:picLocks noChangeAspect="1"/>
          </p:cNvPicPr>
          <p:nvPr/>
        </p:nvPicPr>
        <p:blipFill>
          <a:blip r:embed="rId4"/>
          <a:stretch>
            <a:fillRect/>
          </a:stretch>
        </p:blipFill>
        <p:spPr>
          <a:xfrm>
            <a:off x="330856" y="2682175"/>
            <a:ext cx="2879913" cy="1493650"/>
          </a:xfrm>
          <a:prstGeom prst="rect">
            <a:avLst/>
          </a:prstGeom>
        </p:spPr>
      </p:pic>
      <p:sp>
        <p:nvSpPr>
          <p:cNvPr id="3" name="TextBox 2">
            <a:extLst>
              <a:ext uri="{FF2B5EF4-FFF2-40B4-BE49-F238E27FC236}">
                <a16:creationId xmlns:a16="http://schemas.microsoft.com/office/drawing/2014/main" id="{0390E452-0A7E-52AA-BC32-BA90DAC5095E}"/>
              </a:ext>
            </a:extLst>
          </p:cNvPr>
          <p:cNvSpPr txBox="1"/>
          <p:nvPr/>
        </p:nvSpPr>
        <p:spPr>
          <a:xfrm>
            <a:off x="2533226" y="5953603"/>
            <a:ext cx="6094948" cy="646331"/>
          </a:xfrm>
          <a:prstGeom prst="rect">
            <a:avLst/>
          </a:prstGeom>
          <a:noFill/>
        </p:spPr>
        <p:txBody>
          <a:bodyPr wrap="square">
            <a:spAutoFit/>
          </a:bodyPr>
          <a:lstStyle/>
          <a:p>
            <a:r>
              <a:rPr lang="pt-PT" dirty="0"/>
              <a:t>github.com/cmawer/pycon-2017-eda-tutorial/blob/master/EDA-cheat-sheet.md</a:t>
            </a:r>
          </a:p>
        </p:txBody>
      </p:sp>
    </p:spTree>
    <p:extLst>
      <p:ext uri="{BB962C8B-B14F-4D97-AF65-F5344CB8AC3E}">
        <p14:creationId xmlns:p14="http://schemas.microsoft.com/office/powerpoint/2010/main" val="3803968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3" name="Rectangle 3082">
            <a:extLst>
              <a:ext uri="{FF2B5EF4-FFF2-40B4-BE49-F238E27FC236}">
                <a16:creationId xmlns:a16="http://schemas.microsoft.com/office/drawing/2014/main" id="{AEAA8437-61C7-323A-6A72-1FF83D00B0C3}"/>
              </a:ext>
            </a:extLst>
          </p:cNvPr>
          <p:cNvSpPr/>
          <p:nvPr/>
        </p:nvSpPr>
        <p:spPr>
          <a:xfrm>
            <a:off x="253722" y="964159"/>
            <a:ext cx="11684556" cy="5506270"/>
          </a:xfrm>
          <a:prstGeom prst="rect">
            <a:avLst/>
          </a:prstGeom>
          <a:solidFill>
            <a:schemeClr val="bg1"/>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84" name="Rectangle 3083">
            <a:extLst>
              <a:ext uri="{FF2B5EF4-FFF2-40B4-BE49-F238E27FC236}">
                <a16:creationId xmlns:a16="http://schemas.microsoft.com/office/drawing/2014/main" id="{79FE5009-6C6F-C054-DF9E-0591F0917A4E}"/>
              </a:ext>
            </a:extLst>
          </p:cNvPr>
          <p:cNvSpPr/>
          <p:nvPr/>
        </p:nvSpPr>
        <p:spPr>
          <a:xfrm>
            <a:off x="253722" y="964159"/>
            <a:ext cx="3703127" cy="369234"/>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11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947421-D53B-6B43-59C7-C8E384CC22B3}"/>
              </a:ext>
            </a:extLst>
          </p:cNvPr>
          <p:cNvSpPr txBox="1"/>
          <p:nvPr/>
        </p:nvSpPr>
        <p:spPr>
          <a:xfrm>
            <a:off x="253722" y="256767"/>
            <a:ext cx="397736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Outliers</a:t>
            </a:r>
            <a:endParaRPr lang="pt-PT" sz="2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9914FF6-9840-0866-1BA3-C1F28BF8D0EF}"/>
              </a:ext>
            </a:extLst>
          </p:cNvPr>
          <p:cNvSpPr txBox="1"/>
          <p:nvPr/>
        </p:nvSpPr>
        <p:spPr>
          <a:xfrm>
            <a:off x="271314" y="1026594"/>
            <a:ext cx="4477015"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Univariate Outlier Methods</a:t>
            </a:r>
            <a:endParaRPr lang="pt-PT" sz="11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D84F927-C16F-1724-5889-9E4547CEAEC0}"/>
              </a:ext>
            </a:extLst>
          </p:cNvPr>
          <p:cNvSpPr txBox="1"/>
          <p:nvPr/>
        </p:nvSpPr>
        <p:spPr>
          <a:xfrm>
            <a:off x="281474" y="1403189"/>
            <a:ext cx="4396225" cy="577081"/>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Interquartile Range Method: </a:t>
            </a:r>
            <a:r>
              <a:rPr lang="en-GB" sz="1050" dirty="0">
                <a:latin typeface="Times New Roman" panose="02020603050405020304" pitchFamily="18" charset="0"/>
                <a:cs typeface="Times New Roman" panose="02020603050405020304" pitchFamily="18" charset="0"/>
              </a:rPr>
              <a:t>The interquartile range is the difference between Q3 (75%) - Q1 (25%). All values </a:t>
            </a:r>
            <a:r>
              <a:rPr lang="en-GB" sz="1050" b="1" dirty="0">
                <a:latin typeface="Times New Roman" panose="02020603050405020304" pitchFamily="18" charset="0"/>
                <a:cs typeface="Times New Roman" panose="02020603050405020304" pitchFamily="18" charset="0"/>
              </a:rPr>
              <a:t>below (Q1 − 1.5x IQR)</a:t>
            </a:r>
            <a:r>
              <a:rPr lang="en-GB" sz="1050" dirty="0">
                <a:latin typeface="Times New Roman" panose="02020603050405020304" pitchFamily="18" charset="0"/>
                <a:cs typeface="Times New Roman" panose="02020603050405020304" pitchFamily="18" charset="0"/>
              </a:rPr>
              <a:t> or </a:t>
            </a:r>
            <a:r>
              <a:rPr lang="en-GB" sz="1050" b="1" dirty="0">
                <a:latin typeface="Times New Roman" panose="02020603050405020304" pitchFamily="18" charset="0"/>
                <a:cs typeface="Times New Roman" panose="02020603050405020304" pitchFamily="18" charset="0"/>
              </a:rPr>
              <a:t>above (Q3 + 1.5x IQR)</a:t>
            </a:r>
            <a:r>
              <a:rPr lang="en-GB" sz="1050" dirty="0">
                <a:latin typeface="Times New Roman" panose="02020603050405020304" pitchFamily="18" charset="0"/>
                <a:cs typeface="Times New Roman" panose="02020603050405020304" pitchFamily="18" charset="0"/>
              </a:rPr>
              <a:t> are considered outliers.</a:t>
            </a:r>
            <a:endParaRPr lang="pt-PT" sz="105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3DC353B-1F1D-07FB-6549-2147DA2BB102}"/>
              </a:ext>
            </a:extLst>
          </p:cNvPr>
          <p:cNvPicPr>
            <a:picLocks noChangeAspect="1"/>
          </p:cNvPicPr>
          <p:nvPr/>
        </p:nvPicPr>
        <p:blipFill>
          <a:blip r:embed="rId2"/>
          <a:stretch>
            <a:fillRect/>
          </a:stretch>
        </p:blipFill>
        <p:spPr>
          <a:xfrm>
            <a:off x="371608" y="2283302"/>
            <a:ext cx="2398228" cy="1541718"/>
          </a:xfrm>
          <a:prstGeom prst="rect">
            <a:avLst/>
          </a:prstGeom>
        </p:spPr>
      </p:pic>
      <p:pic>
        <p:nvPicPr>
          <p:cNvPr id="15" name="Picture 14">
            <a:extLst>
              <a:ext uri="{FF2B5EF4-FFF2-40B4-BE49-F238E27FC236}">
                <a16:creationId xmlns:a16="http://schemas.microsoft.com/office/drawing/2014/main" id="{E9B299BC-315F-FE27-D239-2D0F4166C294}"/>
              </a:ext>
            </a:extLst>
          </p:cNvPr>
          <p:cNvPicPr>
            <a:picLocks noChangeAspect="1"/>
          </p:cNvPicPr>
          <p:nvPr/>
        </p:nvPicPr>
        <p:blipFill>
          <a:blip r:embed="rId3"/>
          <a:stretch>
            <a:fillRect/>
          </a:stretch>
        </p:blipFill>
        <p:spPr>
          <a:xfrm>
            <a:off x="2902709" y="2283302"/>
            <a:ext cx="1472599" cy="633334"/>
          </a:xfrm>
          <a:prstGeom prst="rect">
            <a:avLst/>
          </a:prstGeom>
        </p:spPr>
      </p:pic>
      <p:sp>
        <p:nvSpPr>
          <p:cNvPr id="16" name="TextBox 15">
            <a:extLst>
              <a:ext uri="{FF2B5EF4-FFF2-40B4-BE49-F238E27FC236}">
                <a16:creationId xmlns:a16="http://schemas.microsoft.com/office/drawing/2014/main" id="{57D016C8-9FC1-6EF2-5FAC-493CD1087578}"/>
              </a:ext>
            </a:extLst>
          </p:cNvPr>
          <p:cNvSpPr txBox="1"/>
          <p:nvPr/>
        </p:nvSpPr>
        <p:spPr>
          <a:xfrm>
            <a:off x="281473" y="2029386"/>
            <a:ext cx="267415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Function to identify outliers</a:t>
            </a:r>
            <a:endParaRPr lang="pt-PT" sz="105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C8B8DB6-C185-B311-1CBF-2CB83A75096D}"/>
              </a:ext>
            </a:extLst>
          </p:cNvPr>
          <p:cNvSpPr txBox="1"/>
          <p:nvPr/>
        </p:nvSpPr>
        <p:spPr>
          <a:xfrm>
            <a:off x="2837219" y="2050066"/>
            <a:ext cx="168399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Call the function</a:t>
            </a:r>
            <a:endParaRPr lang="pt-PT" sz="105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EE43A0D-063B-0B9F-A9AF-2FF233CFA104}"/>
              </a:ext>
            </a:extLst>
          </p:cNvPr>
          <p:cNvPicPr>
            <a:picLocks noChangeAspect="1"/>
          </p:cNvPicPr>
          <p:nvPr/>
        </p:nvPicPr>
        <p:blipFill>
          <a:blip r:embed="rId4"/>
          <a:stretch>
            <a:fillRect/>
          </a:stretch>
        </p:blipFill>
        <p:spPr>
          <a:xfrm>
            <a:off x="2902709" y="3303595"/>
            <a:ext cx="1778768" cy="577081"/>
          </a:xfrm>
          <a:prstGeom prst="rect">
            <a:avLst/>
          </a:prstGeom>
        </p:spPr>
      </p:pic>
      <p:sp>
        <p:nvSpPr>
          <p:cNvPr id="20" name="TextBox 19">
            <a:extLst>
              <a:ext uri="{FF2B5EF4-FFF2-40B4-BE49-F238E27FC236}">
                <a16:creationId xmlns:a16="http://schemas.microsoft.com/office/drawing/2014/main" id="{93BA02B8-95BE-04A7-E244-856EDD039938}"/>
              </a:ext>
            </a:extLst>
          </p:cNvPr>
          <p:cNvSpPr txBox="1"/>
          <p:nvPr/>
        </p:nvSpPr>
        <p:spPr>
          <a:xfrm>
            <a:off x="2859970" y="3043994"/>
            <a:ext cx="102124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3: </a:t>
            </a:r>
            <a:r>
              <a:rPr lang="en-GB" sz="1050" dirty="0">
                <a:latin typeface="Times New Roman" panose="02020603050405020304" pitchFamily="18" charset="0"/>
                <a:cs typeface="Times New Roman" panose="02020603050405020304" pitchFamily="18" charset="0"/>
              </a:rPr>
              <a:t>Plot</a:t>
            </a:r>
            <a:endParaRPr lang="pt-PT" sz="105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21EAA7B2-51E5-3BDD-BE89-6A24EFC503C0}"/>
              </a:ext>
            </a:extLst>
          </p:cNvPr>
          <p:cNvPicPr>
            <a:picLocks noChangeAspect="1"/>
          </p:cNvPicPr>
          <p:nvPr/>
        </p:nvPicPr>
        <p:blipFill>
          <a:blip r:embed="rId5"/>
          <a:stretch>
            <a:fillRect/>
          </a:stretch>
        </p:blipFill>
        <p:spPr>
          <a:xfrm>
            <a:off x="3792094" y="2932245"/>
            <a:ext cx="889384" cy="646339"/>
          </a:xfrm>
          <a:prstGeom prst="rect">
            <a:avLst/>
          </a:prstGeom>
        </p:spPr>
      </p:pic>
      <p:sp>
        <p:nvSpPr>
          <p:cNvPr id="35" name="TextBox 34">
            <a:extLst>
              <a:ext uri="{FF2B5EF4-FFF2-40B4-BE49-F238E27FC236}">
                <a16:creationId xmlns:a16="http://schemas.microsoft.com/office/drawing/2014/main" id="{64550491-09F8-3742-FF8E-49875C68C788}"/>
              </a:ext>
            </a:extLst>
          </p:cNvPr>
          <p:cNvSpPr txBox="1"/>
          <p:nvPr/>
        </p:nvSpPr>
        <p:spPr>
          <a:xfrm>
            <a:off x="6494177" y="1408851"/>
            <a:ext cx="3959913" cy="577081"/>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Standard Deviation Method: </a:t>
            </a:r>
            <a:r>
              <a:rPr lang="en-GB" sz="1050" dirty="0">
                <a:latin typeface="Times New Roman" panose="02020603050405020304" pitchFamily="18" charset="0"/>
                <a:cs typeface="Times New Roman" panose="02020603050405020304" pitchFamily="18" charset="0"/>
              </a:rPr>
              <a:t>Standard deviation is a measure of how much data points are spread out from the mean. In this method </a:t>
            </a:r>
            <a:r>
              <a:rPr lang="en-GB" sz="1050" b="1" dirty="0">
                <a:latin typeface="Times New Roman" panose="02020603050405020304" pitchFamily="18" charset="0"/>
                <a:cs typeface="Times New Roman" panose="02020603050405020304" pitchFamily="18" charset="0"/>
              </a:rPr>
              <a:t>outliers are +- 3 standard deviations away.</a:t>
            </a:r>
          </a:p>
        </p:txBody>
      </p:sp>
      <p:pic>
        <p:nvPicPr>
          <p:cNvPr id="38" name="Picture 37">
            <a:extLst>
              <a:ext uri="{FF2B5EF4-FFF2-40B4-BE49-F238E27FC236}">
                <a16:creationId xmlns:a16="http://schemas.microsoft.com/office/drawing/2014/main" id="{BC709F84-4B0F-B9A8-C258-D0336FD16ABA}"/>
              </a:ext>
            </a:extLst>
          </p:cNvPr>
          <p:cNvPicPr>
            <a:picLocks noChangeAspect="1"/>
          </p:cNvPicPr>
          <p:nvPr/>
        </p:nvPicPr>
        <p:blipFill>
          <a:blip r:embed="rId6"/>
          <a:stretch>
            <a:fillRect/>
          </a:stretch>
        </p:blipFill>
        <p:spPr>
          <a:xfrm>
            <a:off x="6462662" y="2274427"/>
            <a:ext cx="2495766" cy="1566045"/>
          </a:xfrm>
          <a:prstGeom prst="rect">
            <a:avLst/>
          </a:prstGeom>
        </p:spPr>
      </p:pic>
      <p:pic>
        <p:nvPicPr>
          <p:cNvPr id="40" name="Picture 39">
            <a:extLst>
              <a:ext uri="{FF2B5EF4-FFF2-40B4-BE49-F238E27FC236}">
                <a16:creationId xmlns:a16="http://schemas.microsoft.com/office/drawing/2014/main" id="{500F62FD-E373-B5B8-1148-4BED41AA48E4}"/>
              </a:ext>
            </a:extLst>
          </p:cNvPr>
          <p:cNvPicPr>
            <a:picLocks noChangeAspect="1"/>
          </p:cNvPicPr>
          <p:nvPr/>
        </p:nvPicPr>
        <p:blipFill>
          <a:blip r:embed="rId7"/>
          <a:stretch>
            <a:fillRect/>
          </a:stretch>
        </p:blipFill>
        <p:spPr>
          <a:xfrm>
            <a:off x="9134441" y="2255191"/>
            <a:ext cx="1472471" cy="506658"/>
          </a:xfrm>
          <a:prstGeom prst="rect">
            <a:avLst/>
          </a:prstGeom>
        </p:spPr>
      </p:pic>
      <p:pic>
        <p:nvPicPr>
          <p:cNvPr id="46" name="Picture 45">
            <a:extLst>
              <a:ext uri="{FF2B5EF4-FFF2-40B4-BE49-F238E27FC236}">
                <a16:creationId xmlns:a16="http://schemas.microsoft.com/office/drawing/2014/main" id="{56111D68-BF24-875F-ED38-39B76589B995}"/>
              </a:ext>
            </a:extLst>
          </p:cNvPr>
          <p:cNvPicPr>
            <a:picLocks noChangeAspect="1"/>
          </p:cNvPicPr>
          <p:nvPr/>
        </p:nvPicPr>
        <p:blipFill>
          <a:blip r:embed="rId8"/>
          <a:stretch>
            <a:fillRect/>
          </a:stretch>
        </p:blipFill>
        <p:spPr>
          <a:xfrm>
            <a:off x="9094044" y="3344463"/>
            <a:ext cx="1953381" cy="506658"/>
          </a:xfrm>
          <a:prstGeom prst="rect">
            <a:avLst/>
          </a:prstGeom>
        </p:spPr>
      </p:pic>
      <p:pic>
        <p:nvPicPr>
          <p:cNvPr id="50" name="Picture 49">
            <a:extLst>
              <a:ext uri="{FF2B5EF4-FFF2-40B4-BE49-F238E27FC236}">
                <a16:creationId xmlns:a16="http://schemas.microsoft.com/office/drawing/2014/main" id="{B68CC50F-4248-D77C-974E-17F48618E693}"/>
              </a:ext>
            </a:extLst>
          </p:cNvPr>
          <p:cNvPicPr>
            <a:picLocks noChangeAspect="1"/>
          </p:cNvPicPr>
          <p:nvPr/>
        </p:nvPicPr>
        <p:blipFill>
          <a:blip r:embed="rId9"/>
          <a:stretch>
            <a:fillRect/>
          </a:stretch>
        </p:blipFill>
        <p:spPr>
          <a:xfrm>
            <a:off x="10656317" y="3070309"/>
            <a:ext cx="624937" cy="480024"/>
          </a:xfrm>
          <a:prstGeom prst="rect">
            <a:avLst/>
          </a:prstGeom>
        </p:spPr>
      </p:pic>
      <p:sp>
        <p:nvSpPr>
          <p:cNvPr id="51" name="TextBox 50">
            <a:extLst>
              <a:ext uri="{FF2B5EF4-FFF2-40B4-BE49-F238E27FC236}">
                <a16:creationId xmlns:a16="http://schemas.microsoft.com/office/drawing/2014/main" id="{C9768FB1-3C5C-80B3-E1A1-581D55D4DB24}"/>
              </a:ext>
            </a:extLst>
          </p:cNvPr>
          <p:cNvSpPr txBox="1"/>
          <p:nvPr/>
        </p:nvSpPr>
        <p:spPr>
          <a:xfrm>
            <a:off x="3224462" y="4076172"/>
            <a:ext cx="4663435" cy="415498"/>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Z-Score: </a:t>
            </a:r>
            <a:r>
              <a:rPr lang="en-GB" sz="1050" dirty="0">
                <a:latin typeface="Times New Roman" panose="02020603050405020304" pitchFamily="18" charset="0"/>
                <a:cs typeface="Times New Roman" panose="02020603050405020304" pitchFamily="18" charset="0"/>
              </a:rPr>
              <a:t>While rescaling the data, if the Z-score value is </a:t>
            </a:r>
            <a:r>
              <a:rPr lang="en-GB" sz="1050" b="1" dirty="0">
                <a:latin typeface="Times New Roman" panose="02020603050405020304" pitchFamily="18" charset="0"/>
                <a:cs typeface="Times New Roman" panose="02020603050405020304" pitchFamily="18" charset="0"/>
              </a:rPr>
              <a:t>greater than or less than 3 or -3 </a:t>
            </a:r>
            <a:r>
              <a:rPr lang="en-GB" sz="1050" dirty="0">
                <a:latin typeface="Times New Roman" panose="02020603050405020304" pitchFamily="18" charset="0"/>
                <a:cs typeface="Times New Roman" panose="02020603050405020304" pitchFamily="18" charset="0"/>
              </a:rPr>
              <a:t>respectively, that data point will be identified as an outlier.</a:t>
            </a:r>
            <a:endParaRPr lang="pt-PT" sz="1050" dirty="0">
              <a:latin typeface="Times New Roman" panose="02020603050405020304" pitchFamily="18" charset="0"/>
              <a:cs typeface="Times New Roman" panose="02020603050405020304" pitchFamily="18" charset="0"/>
            </a:endParaRPr>
          </a:p>
        </p:txBody>
      </p:sp>
      <p:pic>
        <p:nvPicPr>
          <p:cNvPr id="53" name="Picture 52">
            <a:extLst>
              <a:ext uri="{FF2B5EF4-FFF2-40B4-BE49-F238E27FC236}">
                <a16:creationId xmlns:a16="http://schemas.microsoft.com/office/drawing/2014/main" id="{D9D32A16-F48A-C5DC-783E-F0CA3EA6ABDA}"/>
              </a:ext>
            </a:extLst>
          </p:cNvPr>
          <p:cNvPicPr>
            <a:picLocks noChangeAspect="1"/>
          </p:cNvPicPr>
          <p:nvPr/>
        </p:nvPicPr>
        <p:blipFill>
          <a:blip r:embed="rId10"/>
          <a:stretch>
            <a:fillRect/>
          </a:stretch>
        </p:blipFill>
        <p:spPr>
          <a:xfrm>
            <a:off x="348911" y="4768088"/>
            <a:ext cx="2414407" cy="1503606"/>
          </a:xfrm>
          <a:prstGeom prst="rect">
            <a:avLst/>
          </a:prstGeom>
        </p:spPr>
      </p:pic>
      <p:pic>
        <p:nvPicPr>
          <p:cNvPr id="56" name="Picture 55">
            <a:extLst>
              <a:ext uri="{FF2B5EF4-FFF2-40B4-BE49-F238E27FC236}">
                <a16:creationId xmlns:a16="http://schemas.microsoft.com/office/drawing/2014/main" id="{9E53E0A4-55E7-DBFA-49BE-C9C146823834}"/>
              </a:ext>
            </a:extLst>
          </p:cNvPr>
          <p:cNvPicPr>
            <a:picLocks noChangeAspect="1"/>
          </p:cNvPicPr>
          <p:nvPr/>
        </p:nvPicPr>
        <p:blipFill>
          <a:blip r:embed="rId11"/>
          <a:stretch>
            <a:fillRect/>
          </a:stretch>
        </p:blipFill>
        <p:spPr>
          <a:xfrm>
            <a:off x="2880012" y="4768088"/>
            <a:ext cx="966701" cy="120837"/>
          </a:xfrm>
          <a:prstGeom prst="rect">
            <a:avLst/>
          </a:prstGeom>
        </p:spPr>
      </p:pic>
      <p:pic>
        <p:nvPicPr>
          <p:cNvPr id="59" name="Picture 58">
            <a:extLst>
              <a:ext uri="{FF2B5EF4-FFF2-40B4-BE49-F238E27FC236}">
                <a16:creationId xmlns:a16="http://schemas.microsoft.com/office/drawing/2014/main" id="{5B7564D5-7E05-C929-FC58-FFBCCC49BDFC}"/>
              </a:ext>
            </a:extLst>
          </p:cNvPr>
          <p:cNvPicPr>
            <a:picLocks noChangeAspect="1"/>
          </p:cNvPicPr>
          <p:nvPr/>
        </p:nvPicPr>
        <p:blipFill>
          <a:blip r:embed="rId12"/>
          <a:stretch>
            <a:fillRect/>
          </a:stretch>
        </p:blipFill>
        <p:spPr>
          <a:xfrm>
            <a:off x="2837273" y="5818811"/>
            <a:ext cx="2307114" cy="415499"/>
          </a:xfrm>
          <a:prstGeom prst="rect">
            <a:avLst/>
          </a:prstGeom>
        </p:spPr>
      </p:pic>
      <p:pic>
        <p:nvPicPr>
          <p:cNvPr id="62" name="Picture 61">
            <a:extLst>
              <a:ext uri="{FF2B5EF4-FFF2-40B4-BE49-F238E27FC236}">
                <a16:creationId xmlns:a16="http://schemas.microsoft.com/office/drawing/2014/main" id="{62B93DA1-95C6-0006-4025-E70E38A711D5}"/>
              </a:ext>
            </a:extLst>
          </p:cNvPr>
          <p:cNvPicPr>
            <a:picLocks noChangeAspect="1"/>
          </p:cNvPicPr>
          <p:nvPr/>
        </p:nvPicPr>
        <p:blipFill>
          <a:blip r:embed="rId13"/>
          <a:stretch>
            <a:fillRect/>
          </a:stretch>
        </p:blipFill>
        <p:spPr>
          <a:xfrm>
            <a:off x="3858517" y="4882952"/>
            <a:ext cx="1273223" cy="913357"/>
          </a:xfrm>
          <a:prstGeom prst="rect">
            <a:avLst/>
          </a:prstGeom>
        </p:spPr>
      </p:pic>
      <p:sp>
        <p:nvSpPr>
          <p:cNvPr id="63" name="TextBox 62">
            <a:extLst>
              <a:ext uri="{FF2B5EF4-FFF2-40B4-BE49-F238E27FC236}">
                <a16:creationId xmlns:a16="http://schemas.microsoft.com/office/drawing/2014/main" id="{BF6D9B3F-1CF9-6D87-3BD0-F75391FED519}"/>
              </a:ext>
            </a:extLst>
          </p:cNvPr>
          <p:cNvSpPr txBox="1"/>
          <p:nvPr/>
        </p:nvSpPr>
        <p:spPr>
          <a:xfrm>
            <a:off x="5228538" y="4478415"/>
            <a:ext cx="277605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(optional) Step 4: </a:t>
            </a:r>
            <a:r>
              <a:rPr lang="en-GB" sz="1050" dirty="0">
                <a:latin typeface="Times New Roman" panose="02020603050405020304" pitchFamily="18" charset="0"/>
                <a:cs typeface="Times New Roman" panose="02020603050405020304" pitchFamily="18" charset="0"/>
              </a:rPr>
              <a:t>Reverse the z to set the limit</a:t>
            </a:r>
            <a:endParaRPr lang="pt-PT" sz="1050" dirty="0">
              <a:latin typeface="Times New Roman" panose="02020603050405020304" pitchFamily="18" charset="0"/>
              <a:cs typeface="Times New Roman" panose="02020603050405020304" pitchFamily="18" charset="0"/>
            </a:endParaRPr>
          </a:p>
        </p:txBody>
      </p:sp>
      <p:pic>
        <p:nvPicPr>
          <p:cNvPr id="3073" name="Picture 3072">
            <a:extLst>
              <a:ext uri="{FF2B5EF4-FFF2-40B4-BE49-F238E27FC236}">
                <a16:creationId xmlns:a16="http://schemas.microsoft.com/office/drawing/2014/main" id="{746ECBF8-D09A-7F93-CCBE-8A8C6C03E8E6}"/>
              </a:ext>
            </a:extLst>
          </p:cNvPr>
          <p:cNvPicPr>
            <a:picLocks noChangeAspect="1"/>
          </p:cNvPicPr>
          <p:nvPr/>
        </p:nvPicPr>
        <p:blipFill>
          <a:blip r:embed="rId14"/>
          <a:stretch>
            <a:fillRect/>
          </a:stretch>
        </p:blipFill>
        <p:spPr>
          <a:xfrm>
            <a:off x="5314702" y="4808182"/>
            <a:ext cx="2381124" cy="415498"/>
          </a:xfrm>
          <a:prstGeom prst="rect">
            <a:avLst/>
          </a:prstGeom>
        </p:spPr>
      </p:pic>
      <p:sp>
        <p:nvSpPr>
          <p:cNvPr id="3077" name="TextBox 3076">
            <a:extLst>
              <a:ext uri="{FF2B5EF4-FFF2-40B4-BE49-F238E27FC236}">
                <a16:creationId xmlns:a16="http://schemas.microsoft.com/office/drawing/2014/main" id="{CF51F9C5-AC19-1EAF-A88A-565280485E07}"/>
              </a:ext>
            </a:extLst>
          </p:cNvPr>
          <p:cNvSpPr txBox="1"/>
          <p:nvPr/>
        </p:nvSpPr>
        <p:spPr>
          <a:xfrm>
            <a:off x="6372275" y="1997535"/>
            <a:ext cx="267415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Function to identify outliers</a:t>
            </a:r>
            <a:endParaRPr lang="pt-PT" sz="1050" dirty="0">
              <a:latin typeface="Times New Roman" panose="02020603050405020304" pitchFamily="18" charset="0"/>
              <a:cs typeface="Times New Roman" panose="02020603050405020304" pitchFamily="18" charset="0"/>
            </a:endParaRPr>
          </a:p>
        </p:txBody>
      </p:sp>
      <p:sp>
        <p:nvSpPr>
          <p:cNvPr id="3078" name="TextBox 3077">
            <a:extLst>
              <a:ext uri="{FF2B5EF4-FFF2-40B4-BE49-F238E27FC236}">
                <a16:creationId xmlns:a16="http://schemas.microsoft.com/office/drawing/2014/main" id="{FC270ECD-8E3C-C2E0-3C10-6BA67362A716}"/>
              </a:ext>
            </a:extLst>
          </p:cNvPr>
          <p:cNvSpPr txBox="1"/>
          <p:nvPr/>
        </p:nvSpPr>
        <p:spPr>
          <a:xfrm>
            <a:off x="9088796" y="2018215"/>
            <a:ext cx="168399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Call the function</a:t>
            </a:r>
            <a:endParaRPr lang="pt-PT" sz="1050" dirty="0">
              <a:latin typeface="Times New Roman" panose="02020603050405020304" pitchFamily="18" charset="0"/>
              <a:cs typeface="Times New Roman" panose="02020603050405020304" pitchFamily="18" charset="0"/>
            </a:endParaRPr>
          </a:p>
        </p:txBody>
      </p:sp>
      <p:sp>
        <p:nvSpPr>
          <p:cNvPr id="3079" name="TextBox 3078">
            <a:extLst>
              <a:ext uri="{FF2B5EF4-FFF2-40B4-BE49-F238E27FC236}">
                <a16:creationId xmlns:a16="http://schemas.microsoft.com/office/drawing/2014/main" id="{9049194C-5A40-681B-A206-4CA850A85861}"/>
              </a:ext>
            </a:extLst>
          </p:cNvPr>
          <p:cNvSpPr txBox="1"/>
          <p:nvPr/>
        </p:nvSpPr>
        <p:spPr>
          <a:xfrm>
            <a:off x="9049490" y="3090547"/>
            <a:ext cx="102124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3: </a:t>
            </a:r>
            <a:r>
              <a:rPr lang="en-GB" sz="1050" dirty="0">
                <a:latin typeface="Times New Roman" panose="02020603050405020304" pitchFamily="18" charset="0"/>
                <a:cs typeface="Times New Roman" panose="02020603050405020304" pitchFamily="18" charset="0"/>
              </a:rPr>
              <a:t>Plot</a:t>
            </a:r>
            <a:endParaRPr lang="pt-PT" sz="1050" dirty="0">
              <a:latin typeface="Times New Roman" panose="02020603050405020304" pitchFamily="18" charset="0"/>
              <a:cs typeface="Times New Roman" panose="02020603050405020304" pitchFamily="18" charset="0"/>
            </a:endParaRPr>
          </a:p>
        </p:txBody>
      </p:sp>
      <p:sp>
        <p:nvSpPr>
          <p:cNvPr id="3080" name="TextBox 3079">
            <a:extLst>
              <a:ext uri="{FF2B5EF4-FFF2-40B4-BE49-F238E27FC236}">
                <a16:creationId xmlns:a16="http://schemas.microsoft.com/office/drawing/2014/main" id="{C2A7277B-EA42-23BC-B8B7-E736805E2B71}"/>
              </a:ext>
            </a:extLst>
          </p:cNvPr>
          <p:cNvSpPr txBox="1"/>
          <p:nvPr/>
        </p:nvSpPr>
        <p:spPr>
          <a:xfrm>
            <a:off x="314367" y="4521686"/>
            <a:ext cx="2145022"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Function to identify outliers</a:t>
            </a:r>
            <a:endParaRPr lang="pt-PT" sz="1050" dirty="0">
              <a:latin typeface="Times New Roman" panose="02020603050405020304" pitchFamily="18" charset="0"/>
              <a:cs typeface="Times New Roman" panose="02020603050405020304" pitchFamily="18" charset="0"/>
            </a:endParaRPr>
          </a:p>
        </p:txBody>
      </p:sp>
      <p:sp>
        <p:nvSpPr>
          <p:cNvPr id="3081" name="TextBox 3080">
            <a:extLst>
              <a:ext uri="{FF2B5EF4-FFF2-40B4-BE49-F238E27FC236}">
                <a16:creationId xmlns:a16="http://schemas.microsoft.com/office/drawing/2014/main" id="{E337AD39-73D6-66AC-9934-D1E5394BDAE7}"/>
              </a:ext>
            </a:extLst>
          </p:cNvPr>
          <p:cNvSpPr txBox="1"/>
          <p:nvPr/>
        </p:nvSpPr>
        <p:spPr>
          <a:xfrm>
            <a:off x="2837273" y="4515287"/>
            <a:ext cx="168399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Call the function</a:t>
            </a:r>
            <a:endParaRPr lang="pt-PT" sz="1050" dirty="0">
              <a:latin typeface="Times New Roman" panose="02020603050405020304" pitchFamily="18" charset="0"/>
              <a:cs typeface="Times New Roman" panose="02020603050405020304" pitchFamily="18" charset="0"/>
            </a:endParaRPr>
          </a:p>
        </p:txBody>
      </p:sp>
      <p:sp>
        <p:nvSpPr>
          <p:cNvPr id="3082" name="TextBox 3081">
            <a:extLst>
              <a:ext uri="{FF2B5EF4-FFF2-40B4-BE49-F238E27FC236}">
                <a16:creationId xmlns:a16="http://schemas.microsoft.com/office/drawing/2014/main" id="{1875DC53-CE09-3245-21C4-8994C78FEB6C}"/>
              </a:ext>
            </a:extLst>
          </p:cNvPr>
          <p:cNvSpPr txBox="1"/>
          <p:nvPr/>
        </p:nvSpPr>
        <p:spPr>
          <a:xfrm>
            <a:off x="2806731" y="5567375"/>
            <a:ext cx="102124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3: </a:t>
            </a:r>
            <a:r>
              <a:rPr lang="en-GB" sz="1050" dirty="0">
                <a:latin typeface="Times New Roman" panose="02020603050405020304" pitchFamily="18" charset="0"/>
                <a:cs typeface="Times New Roman" panose="02020603050405020304" pitchFamily="18" charset="0"/>
              </a:rPr>
              <a:t>Plot</a:t>
            </a:r>
            <a:endParaRPr lang="pt-PT" sz="1050" dirty="0">
              <a:latin typeface="Times New Roman" panose="02020603050405020304" pitchFamily="18" charset="0"/>
              <a:cs typeface="Times New Roman" panose="02020603050405020304" pitchFamily="18" charset="0"/>
            </a:endParaRPr>
          </a:p>
        </p:txBody>
      </p:sp>
      <p:sp>
        <p:nvSpPr>
          <p:cNvPr id="3085" name="Rectangle 3084">
            <a:extLst>
              <a:ext uri="{FF2B5EF4-FFF2-40B4-BE49-F238E27FC236}">
                <a16:creationId xmlns:a16="http://schemas.microsoft.com/office/drawing/2014/main" id="{7B20506E-45BC-1422-80F2-D1437D5CF19B}"/>
              </a:ext>
            </a:extLst>
          </p:cNvPr>
          <p:cNvSpPr/>
          <p:nvPr/>
        </p:nvSpPr>
        <p:spPr>
          <a:xfrm>
            <a:off x="253721" y="1333393"/>
            <a:ext cx="5906445" cy="269759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86" name="Rectangle 3085">
            <a:extLst>
              <a:ext uri="{FF2B5EF4-FFF2-40B4-BE49-F238E27FC236}">
                <a16:creationId xmlns:a16="http://schemas.microsoft.com/office/drawing/2014/main" id="{4103131F-0AC7-7F79-B9F4-6AA5C108ACF2}"/>
              </a:ext>
            </a:extLst>
          </p:cNvPr>
          <p:cNvSpPr/>
          <p:nvPr/>
        </p:nvSpPr>
        <p:spPr>
          <a:xfrm>
            <a:off x="6160168" y="1333393"/>
            <a:ext cx="5778109" cy="269759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87" name="Rectangle 3086">
            <a:extLst>
              <a:ext uri="{FF2B5EF4-FFF2-40B4-BE49-F238E27FC236}">
                <a16:creationId xmlns:a16="http://schemas.microsoft.com/office/drawing/2014/main" id="{DE1BAC4C-0F83-2E0C-4EC5-F2477ED06DB8}"/>
              </a:ext>
            </a:extLst>
          </p:cNvPr>
          <p:cNvSpPr/>
          <p:nvPr/>
        </p:nvSpPr>
        <p:spPr>
          <a:xfrm>
            <a:off x="253723" y="4026755"/>
            <a:ext cx="7750870" cy="2443674"/>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93" name="TextBox 3092">
            <a:extLst>
              <a:ext uri="{FF2B5EF4-FFF2-40B4-BE49-F238E27FC236}">
                <a16:creationId xmlns:a16="http://schemas.microsoft.com/office/drawing/2014/main" id="{5E157C08-58D5-56C9-5798-307AE07CC1BF}"/>
              </a:ext>
            </a:extLst>
          </p:cNvPr>
          <p:cNvSpPr txBox="1"/>
          <p:nvPr/>
        </p:nvSpPr>
        <p:spPr>
          <a:xfrm>
            <a:off x="8030344" y="4070245"/>
            <a:ext cx="277605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4: </a:t>
            </a:r>
            <a:r>
              <a:rPr lang="en-GB" sz="1050" dirty="0">
                <a:latin typeface="Times New Roman" panose="02020603050405020304" pitchFamily="18" charset="0"/>
                <a:cs typeface="Times New Roman" panose="02020603050405020304" pitchFamily="18" charset="0"/>
              </a:rPr>
              <a:t>Remove the outliers from the </a:t>
            </a:r>
            <a:r>
              <a:rPr lang="en-GB" sz="1050" dirty="0" err="1">
                <a:latin typeface="Times New Roman" panose="02020603050405020304" pitchFamily="18" charset="0"/>
                <a:cs typeface="Times New Roman" panose="02020603050405020304" pitchFamily="18" charset="0"/>
              </a:rPr>
              <a:t>dataframe</a:t>
            </a:r>
            <a:endParaRPr lang="pt-PT" sz="1050" dirty="0">
              <a:latin typeface="Times New Roman" panose="02020603050405020304" pitchFamily="18" charset="0"/>
              <a:cs typeface="Times New Roman" panose="02020603050405020304" pitchFamily="18" charset="0"/>
            </a:endParaRPr>
          </a:p>
        </p:txBody>
      </p:sp>
      <p:pic>
        <p:nvPicPr>
          <p:cNvPr id="3076" name="Picture 3075">
            <a:extLst>
              <a:ext uri="{FF2B5EF4-FFF2-40B4-BE49-F238E27FC236}">
                <a16:creationId xmlns:a16="http://schemas.microsoft.com/office/drawing/2014/main" id="{7808616D-A06D-BA33-AD1B-13FF3F7A2CC5}"/>
              </a:ext>
            </a:extLst>
          </p:cNvPr>
          <p:cNvPicPr>
            <a:picLocks noChangeAspect="1"/>
          </p:cNvPicPr>
          <p:nvPr/>
        </p:nvPicPr>
        <p:blipFill>
          <a:blip r:embed="rId15"/>
          <a:stretch>
            <a:fillRect/>
          </a:stretch>
        </p:blipFill>
        <p:spPr>
          <a:xfrm>
            <a:off x="5281468" y="5299532"/>
            <a:ext cx="1260283" cy="972162"/>
          </a:xfrm>
          <a:prstGeom prst="rect">
            <a:avLst/>
          </a:prstGeom>
        </p:spPr>
      </p:pic>
      <p:sp>
        <p:nvSpPr>
          <p:cNvPr id="3098" name="Rectangle 3097">
            <a:extLst>
              <a:ext uri="{FF2B5EF4-FFF2-40B4-BE49-F238E27FC236}">
                <a16:creationId xmlns:a16="http://schemas.microsoft.com/office/drawing/2014/main" id="{F1B7547F-36EC-AEEA-F66E-DEB3490AEEE4}"/>
              </a:ext>
            </a:extLst>
          </p:cNvPr>
          <p:cNvSpPr/>
          <p:nvPr/>
        </p:nvSpPr>
        <p:spPr>
          <a:xfrm>
            <a:off x="11043156" y="4026755"/>
            <a:ext cx="895121" cy="357194"/>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latin typeface="Times New Roman" panose="02020603050405020304" pitchFamily="18" charset="0"/>
                <a:cs typeface="Times New Roman" panose="02020603050405020304" pitchFamily="18" charset="0"/>
              </a:rPr>
              <a:t>3 Alternatives</a:t>
            </a:r>
            <a:endParaRPr lang="pt-PT" sz="1000" dirty="0">
              <a:solidFill>
                <a:schemeClr val="tx1"/>
              </a:solidFill>
              <a:latin typeface="Times New Roman" panose="02020603050405020304" pitchFamily="18" charset="0"/>
              <a:cs typeface="Times New Roman" panose="02020603050405020304" pitchFamily="18" charset="0"/>
            </a:endParaRPr>
          </a:p>
        </p:txBody>
      </p:sp>
      <p:sp>
        <p:nvSpPr>
          <p:cNvPr id="3099" name="TextBox 3098">
            <a:extLst>
              <a:ext uri="{FF2B5EF4-FFF2-40B4-BE49-F238E27FC236}">
                <a16:creationId xmlns:a16="http://schemas.microsoft.com/office/drawing/2014/main" id="{77CFC0F0-095E-7523-F0BC-8FD3B8B47F99}"/>
              </a:ext>
            </a:extLst>
          </p:cNvPr>
          <p:cNvSpPr txBox="1"/>
          <p:nvPr/>
        </p:nvSpPr>
        <p:spPr>
          <a:xfrm>
            <a:off x="8030346" y="4514523"/>
            <a:ext cx="3128943" cy="246221"/>
          </a:xfrm>
          <a:prstGeom prst="rect">
            <a:avLst/>
          </a:prstGeom>
          <a:noFill/>
        </p:spPr>
        <p:txBody>
          <a:bodyPr wrap="square" rtlCol="0">
            <a:spAutoFit/>
          </a:bodyPr>
          <a:lstStyle/>
          <a:p>
            <a:pPr marL="171450" indent="-171450">
              <a:buFont typeface="Arial" panose="020B0604020202020204" pitchFamily="34" charset="0"/>
              <a:buChar char="•"/>
            </a:pPr>
            <a:r>
              <a:rPr lang="en-GB" sz="1000" b="1" u="sng" dirty="0">
                <a:latin typeface="Times New Roman" panose="02020603050405020304" pitchFamily="18" charset="0"/>
                <a:cs typeface="Times New Roman" panose="02020603050405020304" pitchFamily="18" charset="0"/>
              </a:rPr>
              <a:t>Delete the rows containing outliers:</a:t>
            </a:r>
            <a:endParaRPr lang="pt-PT" sz="1000" dirty="0">
              <a:latin typeface="Times New Roman" panose="02020603050405020304" pitchFamily="18" charset="0"/>
              <a:cs typeface="Times New Roman" panose="02020603050405020304" pitchFamily="18" charset="0"/>
            </a:endParaRPr>
          </a:p>
        </p:txBody>
      </p:sp>
      <p:sp>
        <p:nvSpPr>
          <p:cNvPr id="3100" name="TextBox 3099">
            <a:extLst>
              <a:ext uri="{FF2B5EF4-FFF2-40B4-BE49-F238E27FC236}">
                <a16:creationId xmlns:a16="http://schemas.microsoft.com/office/drawing/2014/main" id="{2148166E-8838-4462-D8B6-834DF1DD5E97}"/>
              </a:ext>
            </a:extLst>
          </p:cNvPr>
          <p:cNvSpPr txBox="1"/>
          <p:nvPr/>
        </p:nvSpPr>
        <p:spPr>
          <a:xfrm>
            <a:off x="8008863" y="5072235"/>
            <a:ext cx="3351756" cy="246221"/>
          </a:xfrm>
          <a:prstGeom prst="rect">
            <a:avLst/>
          </a:prstGeom>
          <a:noFill/>
        </p:spPr>
        <p:txBody>
          <a:bodyPr wrap="square" rtlCol="0">
            <a:spAutoFit/>
          </a:bodyPr>
          <a:lstStyle/>
          <a:p>
            <a:pPr marL="171450" indent="-171450">
              <a:buFont typeface="Arial" panose="020B0604020202020204" pitchFamily="34" charset="0"/>
              <a:buChar char="•"/>
            </a:pPr>
            <a:r>
              <a:rPr lang="en-GB" sz="1000" b="1" u="sng" dirty="0">
                <a:latin typeface="Times New Roman" panose="02020603050405020304" pitchFamily="18" charset="0"/>
                <a:cs typeface="Times New Roman" panose="02020603050405020304" pitchFamily="18" charset="0"/>
              </a:rPr>
              <a:t>Replace the outliers with the mean, median, mode:</a:t>
            </a:r>
            <a:endParaRPr lang="pt-PT" sz="1000" dirty="0">
              <a:latin typeface="Times New Roman" panose="02020603050405020304" pitchFamily="18" charset="0"/>
              <a:cs typeface="Times New Roman" panose="02020603050405020304" pitchFamily="18" charset="0"/>
            </a:endParaRPr>
          </a:p>
        </p:txBody>
      </p:sp>
      <p:pic>
        <p:nvPicPr>
          <p:cNvPr id="3101" name="Picture 3100">
            <a:extLst>
              <a:ext uri="{FF2B5EF4-FFF2-40B4-BE49-F238E27FC236}">
                <a16:creationId xmlns:a16="http://schemas.microsoft.com/office/drawing/2014/main" id="{2A1641B0-27C5-F366-6B58-1722009E08B0}"/>
              </a:ext>
            </a:extLst>
          </p:cNvPr>
          <p:cNvPicPr>
            <a:picLocks noChangeAspect="1"/>
          </p:cNvPicPr>
          <p:nvPr/>
        </p:nvPicPr>
        <p:blipFill>
          <a:blip r:embed="rId16"/>
          <a:stretch>
            <a:fillRect/>
          </a:stretch>
        </p:blipFill>
        <p:spPr>
          <a:xfrm>
            <a:off x="8141673" y="4809785"/>
            <a:ext cx="3218945" cy="193352"/>
          </a:xfrm>
          <a:prstGeom prst="rect">
            <a:avLst/>
          </a:prstGeom>
        </p:spPr>
      </p:pic>
      <p:pic>
        <p:nvPicPr>
          <p:cNvPr id="3102" name="Picture 3101">
            <a:extLst>
              <a:ext uri="{FF2B5EF4-FFF2-40B4-BE49-F238E27FC236}">
                <a16:creationId xmlns:a16="http://schemas.microsoft.com/office/drawing/2014/main" id="{4CEE6D8E-3896-A232-A4D3-CF766D1F3924}"/>
              </a:ext>
            </a:extLst>
          </p:cNvPr>
          <p:cNvPicPr>
            <a:picLocks noChangeAspect="1"/>
          </p:cNvPicPr>
          <p:nvPr/>
        </p:nvPicPr>
        <p:blipFill>
          <a:blip r:embed="rId17"/>
          <a:stretch>
            <a:fillRect/>
          </a:stretch>
        </p:blipFill>
        <p:spPr>
          <a:xfrm>
            <a:off x="8141673" y="5339631"/>
            <a:ext cx="3288327" cy="355906"/>
          </a:xfrm>
          <a:prstGeom prst="rect">
            <a:avLst/>
          </a:prstGeom>
        </p:spPr>
      </p:pic>
      <p:sp>
        <p:nvSpPr>
          <p:cNvPr id="3103" name="TextBox 3102">
            <a:extLst>
              <a:ext uri="{FF2B5EF4-FFF2-40B4-BE49-F238E27FC236}">
                <a16:creationId xmlns:a16="http://schemas.microsoft.com/office/drawing/2014/main" id="{94491B46-DBC5-5639-3324-4ED09B186990}"/>
              </a:ext>
            </a:extLst>
          </p:cNvPr>
          <p:cNvSpPr txBox="1"/>
          <p:nvPr/>
        </p:nvSpPr>
        <p:spPr>
          <a:xfrm>
            <a:off x="8030344" y="5741482"/>
            <a:ext cx="3589819" cy="246221"/>
          </a:xfrm>
          <a:prstGeom prst="rect">
            <a:avLst/>
          </a:prstGeom>
          <a:noFill/>
        </p:spPr>
        <p:txBody>
          <a:bodyPr wrap="square" rtlCol="0">
            <a:spAutoFit/>
          </a:bodyPr>
          <a:lstStyle/>
          <a:p>
            <a:pPr marL="171450" indent="-171450">
              <a:buFont typeface="Arial" panose="020B0604020202020204" pitchFamily="34" charset="0"/>
              <a:buChar char="•"/>
            </a:pPr>
            <a:r>
              <a:rPr lang="en-GB" sz="1000" b="1" u="sng" dirty="0">
                <a:latin typeface="Times New Roman" panose="02020603050405020304" pitchFamily="18" charset="0"/>
                <a:cs typeface="Times New Roman" panose="02020603050405020304" pitchFamily="18" charset="0"/>
              </a:rPr>
              <a:t>Cap or Floor the outliers at the lower and upper bound:</a:t>
            </a:r>
            <a:endParaRPr lang="pt-PT" sz="1000" dirty="0">
              <a:latin typeface="Times New Roman" panose="02020603050405020304" pitchFamily="18" charset="0"/>
              <a:cs typeface="Times New Roman" panose="02020603050405020304" pitchFamily="18" charset="0"/>
            </a:endParaRPr>
          </a:p>
        </p:txBody>
      </p:sp>
      <p:pic>
        <p:nvPicPr>
          <p:cNvPr id="3104" name="Picture 3103">
            <a:extLst>
              <a:ext uri="{FF2B5EF4-FFF2-40B4-BE49-F238E27FC236}">
                <a16:creationId xmlns:a16="http://schemas.microsoft.com/office/drawing/2014/main" id="{864926C9-2E7E-AF6E-44B9-1F88335D3AC8}"/>
              </a:ext>
            </a:extLst>
          </p:cNvPr>
          <p:cNvPicPr>
            <a:picLocks noChangeAspect="1"/>
          </p:cNvPicPr>
          <p:nvPr/>
        </p:nvPicPr>
        <p:blipFill>
          <a:blip r:embed="rId18"/>
          <a:stretch>
            <a:fillRect/>
          </a:stretch>
        </p:blipFill>
        <p:spPr>
          <a:xfrm>
            <a:off x="8141673" y="6003118"/>
            <a:ext cx="2508494" cy="377993"/>
          </a:xfrm>
          <a:prstGeom prst="rect">
            <a:avLst/>
          </a:prstGeom>
        </p:spPr>
      </p:pic>
      <p:sp>
        <p:nvSpPr>
          <p:cNvPr id="3105" name="Rectangle 3104">
            <a:extLst>
              <a:ext uri="{FF2B5EF4-FFF2-40B4-BE49-F238E27FC236}">
                <a16:creationId xmlns:a16="http://schemas.microsoft.com/office/drawing/2014/main" id="{3041A215-EA52-4D32-BB50-E370E5908E0E}"/>
              </a:ext>
            </a:extLst>
          </p:cNvPr>
          <p:cNvSpPr/>
          <p:nvPr/>
        </p:nvSpPr>
        <p:spPr>
          <a:xfrm>
            <a:off x="312013" y="2268833"/>
            <a:ext cx="45719" cy="166583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06" name="Rectangle 3105">
            <a:extLst>
              <a:ext uri="{FF2B5EF4-FFF2-40B4-BE49-F238E27FC236}">
                <a16:creationId xmlns:a16="http://schemas.microsoft.com/office/drawing/2014/main" id="{0BAA650D-548F-B183-50A3-F84CBFA3CA69}"/>
              </a:ext>
            </a:extLst>
          </p:cNvPr>
          <p:cNvSpPr/>
          <p:nvPr/>
        </p:nvSpPr>
        <p:spPr>
          <a:xfrm>
            <a:off x="2865148" y="2283302"/>
            <a:ext cx="45719" cy="33204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07" name="Rectangle 3106">
            <a:extLst>
              <a:ext uri="{FF2B5EF4-FFF2-40B4-BE49-F238E27FC236}">
                <a16:creationId xmlns:a16="http://schemas.microsoft.com/office/drawing/2014/main" id="{0A217E0B-9269-A290-7C74-6B174929E165}"/>
              </a:ext>
            </a:extLst>
          </p:cNvPr>
          <p:cNvSpPr/>
          <p:nvPr/>
        </p:nvSpPr>
        <p:spPr>
          <a:xfrm>
            <a:off x="2865148" y="3307327"/>
            <a:ext cx="45719" cy="55683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08" name="Rectangle 3107">
            <a:extLst>
              <a:ext uri="{FF2B5EF4-FFF2-40B4-BE49-F238E27FC236}">
                <a16:creationId xmlns:a16="http://schemas.microsoft.com/office/drawing/2014/main" id="{5B4ECFEE-F8DB-4416-3A1C-15FB9DF6CC86}"/>
              </a:ext>
            </a:extLst>
          </p:cNvPr>
          <p:cNvSpPr/>
          <p:nvPr/>
        </p:nvSpPr>
        <p:spPr>
          <a:xfrm>
            <a:off x="6408961" y="2269685"/>
            <a:ext cx="47930" cy="158143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10" name="Rectangle 3109">
            <a:extLst>
              <a:ext uri="{FF2B5EF4-FFF2-40B4-BE49-F238E27FC236}">
                <a16:creationId xmlns:a16="http://schemas.microsoft.com/office/drawing/2014/main" id="{F5D21E5E-32BD-1F29-F26E-6A6F49693B5F}"/>
              </a:ext>
            </a:extLst>
          </p:cNvPr>
          <p:cNvSpPr/>
          <p:nvPr/>
        </p:nvSpPr>
        <p:spPr>
          <a:xfrm>
            <a:off x="9110806" y="2268321"/>
            <a:ext cx="45719" cy="33204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11" name="Rectangle 3110">
            <a:extLst>
              <a:ext uri="{FF2B5EF4-FFF2-40B4-BE49-F238E27FC236}">
                <a16:creationId xmlns:a16="http://schemas.microsoft.com/office/drawing/2014/main" id="{69549446-86A8-EEDF-9233-FEEDD23795BB}"/>
              </a:ext>
            </a:extLst>
          </p:cNvPr>
          <p:cNvSpPr/>
          <p:nvPr/>
        </p:nvSpPr>
        <p:spPr>
          <a:xfrm>
            <a:off x="9049747" y="3333364"/>
            <a:ext cx="45719" cy="55683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12" name="Rectangle 3111">
            <a:extLst>
              <a:ext uri="{FF2B5EF4-FFF2-40B4-BE49-F238E27FC236}">
                <a16:creationId xmlns:a16="http://schemas.microsoft.com/office/drawing/2014/main" id="{3B38A48F-1C84-76DB-F18D-5B1496A0DD53}"/>
              </a:ext>
            </a:extLst>
          </p:cNvPr>
          <p:cNvSpPr/>
          <p:nvPr/>
        </p:nvSpPr>
        <p:spPr>
          <a:xfrm>
            <a:off x="300394" y="4758988"/>
            <a:ext cx="47930" cy="158143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13" name="Rectangle 3112">
            <a:extLst>
              <a:ext uri="{FF2B5EF4-FFF2-40B4-BE49-F238E27FC236}">
                <a16:creationId xmlns:a16="http://schemas.microsoft.com/office/drawing/2014/main" id="{5205F1DA-8321-BD3F-EEC3-7B396D07C745}"/>
              </a:ext>
            </a:extLst>
          </p:cNvPr>
          <p:cNvSpPr/>
          <p:nvPr/>
        </p:nvSpPr>
        <p:spPr>
          <a:xfrm>
            <a:off x="2827813" y="4779070"/>
            <a:ext cx="47930" cy="17430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14" name="Rectangle 3113">
            <a:extLst>
              <a:ext uri="{FF2B5EF4-FFF2-40B4-BE49-F238E27FC236}">
                <a16:creationId xmlns:a16="http://schemas.microsoft.com/office/drawing/2014/main" id="{0945962A-77CC-2B31-F10C-DC9891E231D4}"/>
              </a:ext>
            </a:extLst>
          </p:cNvPr>
          <p:cNvSpPr/>
          <p:nvPr/>
        </p:nvSpPr>
        <p:spPr>
          <a:xfrm>
            <a:off x="2811658" y="5814657"/>
            <a:ext cx="45719" cy="39978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15" name="Rectangle 3114">
            <a:extLst>
              <a:ext uri="{FF2B5EF4-FFF2-40B4-BE49-F238E27FC236}">
                <a16:creationId xmlns:a16="http://schemas.microsoft.com/office/drawing/2014/main" id="{819FDC32-D0D8-F92C-D533-E08E05CB8BEA}"/>
              </a:ext>
            </a:extLst>
          </p:cNvPr>
          <p:cNvSpPr/>
          <p:nvPr/>
        </p:nvSpPr>
        <p:spPr>
          <a:xfrm>
            <a:off x="8093819" y="4808679"/>
            <a:ext cx="45719" cy="20304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16" name="Rectangle 3115">
            <a:extLst>
              <a:ext uri="{FF2B5EF4-FFF2-40B4-BE49-F238E27FC236}">
                <a16:creationId xmlns:a16="http://schemas.microsoft.com/office/drawing/2014/main" id="{8DE7653C-2448-7AAC-B0DA-CA9589421AC0}"/>
              </a:ext>
            </a:extLst>
          </p:cNvPr>
          <p:cNvSpPr/>
          <p:nvPr/>
        </p:nvSpPr>
        <p:spPr>
          <a:xfrm>
            <a:off x="8108031" y="5356777"/>
            <a:ext cx="46290" cy="33876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17" name="Rectangle 3116">
            <a:extLst>
              <a:ext uri="{FF2B5EF4-FFF2-40B4-BE49-F238E27FC236}">
                <a16:creationId xmlns:a16="http://schemas.microsoft.com/office/drawing/2014/main" id="{DA1411FE-C354-1ACC-54F8-16A93447EFAD}"/>
              </a:ext>
            </a:extLst>
          </p:cNvPr>
          <p:cNvSpPr/>
          <p:nvPr/>
        </p:nvSpPr>
        <p:spPr>
          <a:xfrm>
            <a:off x="8101478" y="6014550"/>
            <a:ext cx="46290" cy="33876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119" name="Picture 3118">
            <a:extLst>
              <a:ext uri="{FF2B5EF4-FFF2-40B4-BE49-F238E27FC236}">
                <a16:creationId xmlns:a16="http://schemas.microsoft.com/office/drawing/2014/main" id="{0446FD5C-B5E3-0C33-0B80-BB21D88974BC}"/>
              </a:ext>
            </a:extLst>
          </p:cNvPr>
          <p:cNvPicPr>
            <a:picLocks noChangeAspect="1"/>
          </p:cNvPicPr>
          <p:nvPr/>
        </p:nvPicPr>
        <p:blipFill>
          <a:blip r:embed="rId19"/>
          <a:stretch>
            <a:fillRect/>
          </a:stretch>
        </p:blipFill>
        <p:spPr>
          <a:xfrm>
            <a:off x="10626445" y="1426136"/>
            <a:ext cx="1224574" cy="633456"/>
          </a:xfrm>
          <a:prstGeom prst="rect">
            <a:avLst/>
          </a:prstGeom>
        </p:spPr>
      </p:pic>
      <p:pic>
        <p:nvPicPr>
          <p:cNvPr id="1026" name="Picture 2" descr="Understanding Boxplots - KDnuggets">
            <a:extLst>
              <a:ext uri="{FF2B5EF4-FFF2-40B4-BE49-F238E27FC236}">
                <a16:creationId xmlns:a16="http://schemas.microsoft.com/office/drawing/2014/main" id="{B5DD6DF7-88AB-0843-2411-D9C8D6A8485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25835" y="1780738"/>
            <a:ext cx="1552804" cy="77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66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947421-D53B-6B43-59C7-C8E384CC22B3}"/>
              </a:ext>
            </a:extLst>
          </p:cNvPr>
          <p:cNvSpPr txBox="1"/>
          <p:nvPr/>
        </p:nvSpPr>
        <p:spPr>
          <a:xfrm>
            <a:off x="253722" y="256767"/>
            <a:ext cx="397736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Outliers</a:t>
            </a:r>
            <a:endParaRPr lang="pt-PT" sz="2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7FA04CA-8CD7-57B6-2D16-B5A74A0EB377}"/>
              </a:ext>
            </a:extLst>
          </p:cNvPr>
          <p:cNvSpPr txBox="1"/>
          <p:nvPr/>
        </p:nvSpPr>
        <p:spPr>
          <a:xfrm>
            <a:off x="6988838" y="1026594"/>
            <a:ext cx="4477015"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Univariate Outlier Methods</a:t>
            </a:r>
            <a:endParaRPr lang="pt-PT" sz="1100"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3B53DA72-ED60-9784-E031-198C9230FDF3}"/>
              </a:ext>
            </a:extLst>
          </p:cNvPr>
          <p:cNvSpPr/>
          <p:nvPr/>
        </p:nvSpPr>
        <p:spPr>
          <a:xfrm>
            <a:off x="236130" y="964159"/>
            <a:ext cx="11702148" cy="4548898"/>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3" name="Rectangle 32">
            <a:extLst>
              <a:ext uri="{FF2B5EF4-FFF2-40B4-BE49-F238E27FC236}">
                <a16:creationId xmlns:a16="http://schemas.microsoft.com/office/drawing/2014/main" id="{040C4882-82C3-3D38-24CA-98B0310F8C6B}"/>
              </a:ext>
            </a:extLst>
          </p:cNvPr>
          <p:cNvSpPr/>
          <p:nvPr/>
        </p:nvSpPr>
        <p:spPr>
          <a:xfrm>
            <a:off x="253722" y="964159"/>
            <a:ext cx="3703127" cy="369234"/>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1100" b="1"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C786B23C-FADB-7122-2B5A-B59566190912}"/>
              </a:ext>
            </a:extLst>
          </p:cNvPr>
          <p:cNvSpPr txBox="1"/>
          <p:nvPr/>
        </p:nvSpPr>
        <p:spPr>
          <a:xfrm>
            <a:off x="271314" y="1026594"/>
            <a:ext cx="4477015"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solidFill>
                  <a:schemeClr val="bg1"/>
                </a:solidFill>
                <a:latin typeface="Times New Roman" panose="02020603050405020304" pitchFamily="18" charset="0"/>
                <a:cs typeface="Times New Roman" panose="02020603050405020304" pitchFamily="18" charset="0"/>
              </a:rPr>
              <a:t>Multivariate Outlier Methods</a:t>
            </a:r>
            <a:endParaRPr lang="pt-PT" sz="1100" dirty="0">
              <a:solidFill>
                <a:schemeClr val="bg1"/>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A273B364-61E2-FD6B-D01F-A31AE7B39C54}"/>
              </a:ext>
            </a:extLst>
          </p:cNvPr>
          <p:cNvSpPr txBox="1"/>
          <p:nvPr/>
        </p:nvSpPr>
        <p:spPr>
          <a:xfrm>
            <a:off x="1546058" y="1781246"/>
            <a:ext cx="4433077" cy="577081"/>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err="1">
                <a:latin typeface="Times New Roman" panose="02020603050405020304" pitchFamily="18" charset="0"/>
                <a:cs typeface="Times New Roman" panose="02020603050405020304" pitchFamily="18" charset="0"/>
              </a:rPr>
              <a:t>Mahalanobis</a:t>
            </a:r>
            <a:r>
              <a:rPr lang="en-GB" sz="1050" b="1" dirty="0">
                <a:latin typeface="Times New Roman" panose="02020603050405020304" pitchFamily="18" charset="0"/>
                <a:cs typeface="Times New Roman" panose="02020603050405020304" pitchFamily="18" charset="0"/>
              </a:rPr>
              <a:t> Distance Method: </a:t>
            </a:r>
            <a:r>
              <a:rPr lang="en-GB" sz="1050" dirty="0">
                <a:latin typeface="Times New Roman" panose="02020603050405020304" pitchFamily="18" charset="0"/>
                <a:cs typeface="Times New Roman" panose="02020603050405020304" pitchFamily="18" charset="0"/>
              </a:rPr>
              <a:t>Effective distance metric that finds the distance between the point and distribution. It uses a covariance matrix of variables to find the distance between data points and the </a:t>
            </a:r>
            <a:r>
              <a:rPr lang="en-GB" sz="1050" dirty="0" err="1">
                <a:latin typeface="Times New Roman" panose="02020603050405020304" pitchFamily="18" charset="0"/>
                <a:cs typeface="Times New Roman" panose="02020603050405020304" pitchFamily="18" charset="0"/>
              </a:rPr>
              <a:t>center</a:t>
            </a:r>
            <a:r>
              <a:rPr lang="en-GB" sz="1050" dirty="0">
                <a:latin typeface="Times New Roman" panose="02020603050405020304" pitchFamily="18" charset="0"/>
                <a:cs typeface="Times New Roman" panose="02020603050405020304" pitchFamily="18" charset="0"/>
              </a:rPr>
              <a:t>.</a:t>
            </a:r>
            <a:endParaRPr lang="pt-PT" sz="105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BCD454DA-F475-091B-731C-E284BB16B203}"/>
              </a:ext>
            </a:extLst>
          </p:cNvPr>
          <p:cNvSpPr txBox="1"/>
          <p:nvPr/>
        </p:nvSpPr>
        <p:spPr>
          <a:xfrm>
            <a:off x="308547" y="2443077"/>
            <a:ext cx="267415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Plot the two features</a:t>
            </a:r>
            <a:endParaRPr lang="pt-PT" sz="105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A7A663E4-B47F-9488-5647-915B5A671244}"/>
              </a:ext>
            </a:extLst>
          </p:cNvPr>
          <p:cNvSpPr txBox="1"/>
          <p:nvPr/>
        </p:nvSpPr>
        <p:spPr>
          <a:xfrm>
            <a:off x="2252361" y="2468483"/>
            <a:ext cx="168399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Build the function</a:t>
            </a:r>
            <a:endParaRPr lang="pt-PT" sz="1050" dirty="0">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2BF4D9F4-48D6-47A6-060F-709403AD4D37}"/>
              </a:ext>
            </a:extLst>
          </p:cNvPr>
          <p:cNvSpPr txBox="1"/>
          <p:nvPr/>
        </p:nvSpPr>
        <p:spPr>
          <a:xfrm>
            <a:off x="3990830" y="1039135"/>
            <a:ext cx="6096000" cy="230832"/>
          </a:xfrm>
          <a:prstGeom prst="rect">
            <a:avLst/>
          </a:prstGeom>
          <a:noFill/>
        </p:spPr>
        <p:txBody>
          <a:bodyPr wrap="square">
            <a:spAutoFit/>
          </a:bodyPr>
          <a:lstStyle/>
          <a:p>
            <a:r>
              <a:rPr lang="en-GB" sz="900" b="1" dirty="0">
                <a:latin typeface="Times New Roman" panose="02020603050405020304" pitchFamily="18" charset="0"/>
                <a:cs typeface="Times New Roman" panose="02020603050405020304" pitchFamily="18" charset="0"/>
              </a:rPr>
              <a:t>Multivariate Outlier </a:t>
            </a:r>
            <a:r>
              <a:rPr lang="en-GB" sz="900" dirty="0">
                <a:latin typeface="Times New Roman" panose="02020603050405020304" pitchFamily="18" charset="0"/>
                <a:cs typeface="Times New Roman" panose="02020603050405020304" pitchFamily="18" charset="0"/>
              </a:rPr>
              <a:t>is a combination of extreme values in a combo of 2 or more variables which is inappropriate for data.</a:t>
            </a:r>
            <a:endParaRPr lang="pt-PT" sz="900"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F90252C8-5CB0-E6F8-C85A-4784802F974E}"/>
              </a:ext>
            </a:extLst>
          </p:cNvPr>
          <p:cNvSpPr/>
          <p:nvPr/>
        </p:nvSpPr>
        <p:spPr>
          <a:xfrm>
            <a:off x="6096000" y="1344943"/>
            <a:ext cx="5842278" cy="3769600"/>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7" name="Rectangle 76">
            <a:extLst>
              <a:ext uri="{FF2B5EF4-FFF2-40B4-BE49-F238E27FC236}">
                <a16:creationId xmlns:a16="http://schemas.microsoft.com/office/drawing/2014/main" id="{F7785302-10DE-E727-8692-6E3BA3AD1FA0}"/>
              </a:ext>
            </a:extLst>
          </p:cNvPr>
          <p:cNvSpPr/>
          <p:nvPr/>
        </p:nvSpPr>
        <p:spPr>
          <a:xfrm>
            <a:off x="236130" y="1344943"/>
            <a:ext cx="5859870" cy="376959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8" name="Rectangle 77">
            <a:extLst>
              <a:ext uri="{FF2B5EF4-FFF2-40B4-BE49-F238E27FC236}">
                <a16:creationId xmlns:a16="http://schemas.microsoft.com/office/drawing/2014/main" id="{D510386B-2076-EE12-773F-3ADBAC26F740}"/>
              </a:ext>
            </a:extLst>
          </p:cNvPr>
          <p:cNvSpPr/>
          <p:nvPr/>
        </p:nvSpPr>
        <p:spPr>
          <a:xfrm>
            <a:off x="370586" y="1460751"/>
            <a:ext cx="5608549" cy="261151"/>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bg1"/>
                </a:solidFill>
                <a:latin typeface="Times New Roman" panose="02020603050405020304" pitchFamily="18" charset="0"/>
                <a:cs typeface="Times New Roman" panose="02020603050405020304" pitchFamily="18" charset="0"/>
              </a:rPr>
              <a:t>Parametric Multivariate: </a:t>
            </a:r>
            <a:r>
              <a:rPr lang="en-GB" sz="1000" dirty="0">
                <a:solidFill>
                  <a:schemeClr val="bg1"/>
                </a:solidFill>
                <a:latin typeface="Times New Roman" panose="02020603050405020304" pitchFamily="18" charset="0"/>
                <a:cs typeface="Times New Roman" panose="02020603050405020304" pitchFamily="18" charset="0"/>
              </a:rPr>
              <a:t>Parametric methods assume that the data follows a multivariate distribution.</a:t>
            </a:r>
            <a:endParaRPr lang="pt-PT" sz="1000" dirty="0">
              <a:solidFill>
                <a:schemeClr val="bg1"/>
              </a:solidFill>
              <a:latin typeface="Times New Roman" panose="02020603050405020304" pitchFamily="18" charset="0"/>
              <a:cs typeface="Times New Roman" panose="02020603050405020304" pitchFamily="18" charset="0"/>
            </a:endParaRPr>
          </a:p>
        </p:txBody>
      </p:sp>
      <p:sp>
        <p:nvSpPr>
          <p:cNvPr id="79" name="Rectangle 78">
            <a:extLst>
              <a:ext uri="{FF2B5EF4-FFF2-40B4-BE49-F238E27FC236}">
                <a16:creationId xmlns:a16="http://schemas.microsoft.com/office/drawing/2014/main" id="{24D7E3E4-1D10-558C-57AE-D5ED7F5167F6}"/>
              </a:ext>
            </a:extLst>
          </p:cNvPr>
          <p:cNvSpPr/>
          <p:nvPr/>
        </p:nvSpPr>
        <p:spPr>
          <a:xfrm>
            <a:off x="6212864" y="1460751"/>
            <a:ext cx="5608549" cy="261151"/>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bg1"/>
                </a:solidFill>
                <a:latin typeface="Times New Roman" panose="02020603050405020304" pitchFamily="18" charset="0"/>
                <a:cs typeface="Times New Roman" panose="02020603050405020304" pitchFamily="18" charset="0"/>
              </a:rPr>
              <a:t>Non- Parametric Multivariate: </a:t>
            </a:r>
            <a:r>
              <a:rPr lang="en-GB" sz="1000" dirty="0">
                <a:solidFill>
                  <a:schemeClr val="bg1"/>
                </a:solidFill>
                <a:latin typeface="Times New Roman" panose="02020603050405020304" pitchFamily="18" charset="0"/>
                <a:cs typeface="Times New Roman" panose="02020603050405020304" pitchFamily="18" charset="0"/>
              </a:rPr>
              <a:t>Non-Parametric methods don’t assume any data distribution.</a:t>
            </a:r>
            <a:endParaRPr lang="pt-PT" sz="1000" dirty="0">
              <a:solidFill>
                <a:schemeClr val="bg1"/>
              </a:solidFill>
              <a:latin typeface="Times New Roman" panose="02020603050405020304" pitchFamily="18" charset="0"/>
              <a:cs typeface="Times New Roman" panose="02020603050405020304" pitchFamily="18" charset="0"/>
            </a:endParaRPr>
          </a:p>
        </p:txBody>
      </p:sp>
      <p:pic>
        <p:nvPicPr>
          <p:cNvPr id="81" name="Picture 80">
            <a:extLst>
              <a:ext uri="{FF2B5EF4-FFF2-40B4-BE49-F238E27FC236}">
                <a16:creationId xmlns:a16="http://schemas.microsoft.com/office/drawing/2014/main" id="{8C27CD67-8C4E-83BE-8F9A-4C3E6072FE5E}"/>
              </a:ext>
            </a:extLst>
          </p:cNvPr>
          <p:cNvPicPr>
            <a:picLocks noChangeAspect="1"/>
          </p:cNvPicPr>
          <p:nvPr/>
        </p:nvPicPr>
        <p:blipFill>
          <a:blip r:embed="rId2"/>
          <a:stretch>
            <a:fillRect/>
          </a:stretch>
        </p:blipFill>
        <p:spPr>
          <a:xfrm>
            <a:off x="374282" y="3001292"/>
            <a:ext cx="1271344" cy="941200"/>
          </a:xfrm>
          <a:prstGeom prst="rect">
            <a:avLst/>
          </a:prstGeom>
        </p:spPr>
      </p:pic>
      <p:pic>
        <p:nvPicPr>
          <p:cNvPr id="83" name="Picture 82">
            <a:extLst>
              <a:ext uri="{FF2B5EF4-FFF2-40B4-BE49-F238E27FC236}">
                <a16:creationId xmlns:a16="http://schemas.microsoft.com/office/drawing/2014/main" id="{08BA028F-7193-EF37-B8D5-1321743837E6}"/>
              </a:ext>
            </a:extLst>
          </p:cNvPr>
          <p:cNvPicPr>
            <a:picLocks noChangeAspect="1"/>
          </p:cNvPicPr>
          <p:nvPr/>
        </p:nvPicPr>
        <p:blipFill>
          <a:blip r:embed="rId3"/>
          <a:stretch>
            <a:fillRect/>
          </a:stretch>
        </p:blipFill>
        <p:spPr>
          <a:xfrm>
            <a:off x="374282" y="2747804"/>
            <a:ext cx="1778768" cy="181507"/>
          </a:xfrm>
          <a:prstGeom prst="rect">
            <a:avLst/>
          </a:prstGeom>
        </p:spPr>
      </p:pic>
      <p:pic>
        <p:nvPicPr>
          <p:cNvPr id="85" name="Picture 84">
            <a:extLst>
              <a:ext uri="{FF2B5EF4-FFF2-40B4-BE49-F238E27FC236}">
                <a16:creationId xmlns:a16="http://schemas.microsoft.com/office/drawing/2014/main" id="{69CFB3B9-CA34-E8BB-EE05-D06B2778D364}"/>
              </a:ext>
            </a:extLst>
          </p:cNvPr>
          <p:cNvPicPr>
            <a:picLocks noChangeAspect="1"/>
          </p:cNvPicPr>
          <p:nvPr/>
        </p:nvPicPr>
        <p:blipFill>
          <a:blip r:embed="rId4"/>
          <a:stretch>
            <a:fillRect/>
          </a:stretch>
        </p:blipFill>
        <p:spPr>
          <a:xfrm>
            <a:off x="2269915" y="2751992"/>
            <a:ext cx="2149139" cy="1171075"/>
          </a:xfrm>
          <a:prstGeom prst="rect">
            <a:avLst/>
          </a:prstGeom>
        </p:spPr>
      </p:pic>
      <p:pic>
        <p:nvPicPr>
          <p:cNvPr id="87" name="Picture 86">
            <a:extLst>
              <a:ext uri="{FF2B5EF4-FFF2-40B4-BE49-F238E27FC236}">
                <a16:creationId xmlns:a16="http://schemas.microsoft.com/office/drawing/2014/main" id="{E7347E66-EA33-0C7D-424F-82C6A9A4A8A6}"/>
              </a:ext>
            </a:extLst>
          </p:cNvPr>
          <p:cNvPicPr>
            <a:picLocks noChangeAspect="1"/>
          </p:cNvPicPr>
          <p:nvPr/>
        </p:nvPicPr>
        <p:blipFill>
          <a:blip r:embed="rId5"/>
          <a:stretch>
            <a:fillRect/>
          </a:stretch>
        </p:blipFill>
        <p:spPr>
          <a:xfrm>
            <a:off x="4493743" y="2782485"/>
            <a:ext cx="1534633" cy="155353"/>
          </a:xfrm>
          <a:prstGeom prst="rect">
            <a:avLst/>
          </a:prstGeom>
        </p:spPr>
      </p:pic>
      <p:sp>
        <p:nvSpPr>
          <p:cNvPr id="88" name="TextBox 87">
            <a:extLst>
              <a:ext uri="{FF2B5EF4-FFF2-40B4-BE49-F238E27FC236}">
                <a16:creationId xmlns:a16="http://schemas.microsoft.com/office/drawing/2014/main" id="{1644B1FE-C30C-58F1-99C5-AC12261E4750}"/>
              </a:ext>
            </a:extLst>
          </p:cNvPr>
          <p:cNvSpPr txBox="1"/>
          <p:nvPr/>
        </p:nvSpPr>
        <p:spPr>
          <a:xfrm>
            <a:off x="4509985" y="2361277"/>
            <a:ext cx="1778768" cy="415498"/>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3: </a:t>
            </a:r>
            <a:r>
              <a:rPr lang="en-GB" sz="1050" dirty="0">
                <a:latin typeface="Times New Roman" panose="02020603050405020304" pitchFamily="18" charset="0"/>
                <a:cs typeface="Times New Roman" panose="02020603050405020304" pitchFamily="18" charset="0"/>
              </a:rPr>
              <a:t>Call the function, remove outliers</a:t>
            </a:r>
            <a:endParaRPr lang="pt-PT" sz="1050" dirty="0">
              <a:latin typeface="Times New Roman" panose="02020603050405020304" pitchFamily="18" charset="0"/>
              <a:cs typeface="Times New Roman" panose="02020603050405020304" pitchFamily="18" charset="0"/>
            </a:endParaRPr>
          </a:p>
        </p:txBody>
      </p:sp>
      <p:pic>
        <p:nvPicPr>
          <p:cNvPr id="90" name="Picture 89">
            <a:extLst>
              <a:ext uri="{FF2B5EF4-FFF2-40B4-BE49-F238E27FC236}">
                <a16:creationId xmlns:a16="http://schemas.microsoft.com/office/drawing/2014/main" id="{0A89993E-A634-11C5-EEE5-9D808395801A}"/>
              </a:ext>
            </a:extLst>
          </p:cNvPr>
          <p:cNvPicPr>
            <a:picLocks noChangeAspect="1"/>
          </p:cNvPicPr>
          <p:nvPr/>
        </p:nvPicPr>
        <p:blipFill>
          <a:blip r:embed="rId6"/>
          <a:stretch>
            <a:fillRect/>
          </a:stretch>
        </p:blipFill>
        <p:spPr>
          <a:xfrm>
            <a:off x="1601583" y="4225641"/>
            <a:ext cx="2437296" cy="588528"/>
          </a:xfrm>
          <a:prstGeom prst="rect">
            <a:avLst/>
          </a:prstGeom>
        </p:spPr>
      </p:pic>
      <p:pic>
        <p:nvPicPr>
          <p:cNvPr id="92" name="Picture 91">
            <a:extLst>
              <a:ext uri="{FF2B5EF4-FFF2-40B4-BE49-F238E27FC236}">
                <a16:creationId xmlns:a16="http://schemas.microsoft.com/office/drawing/2014/main" id="{78756B7F-DF03-0498-D9C7-1A088162F9A2}"/>
              </a:ext>
            </a:extLst>
          </p:cNvPr>
          <p:cNvPicPr>
            <a:picLocks noChangeAspect="1"/>
          </p:cNvPicPr>
          <p:nvPr/>
        </p:nvPicPr>
        <p:blipFill>
          <a:blip r:embed="rId7"/>
          <a:stretch>
            <a:fillRect/>
          </a:stretch>
        </p:blipFill>
        <p:spPr>
          <a:xfrm>
            <a:off x="4105376" y="4027618"/>
            <a:ext cx="1408623" cy="986656"/>
          </a:xfrm>
          <a:prstGeom prst="rect">
            <a:avLst/>
          </a:prstGeom>
        </p:spPr>
      </p:pic>
      <p:sp>
        <p:nvSpPr>
          <p:cNvPr id="93" name="TextBox 92">
            <a:extLst>
              <a:ext uri="{FF2B5EF4-FFF2-40B4-BE49-F238E27FC236}">
                <a16:creationId xmlns:a16="http://schemas.microsoft.com/office/drawing/2014/main" id="{70413115-11DC-3F6B-941F-377C62A953E5}"/>
              </a:ext>
            </a:extLst>
          </p:cNvPr>
          <p:cNvSpPr txBox="1"/>
          <p:nvPr/>
        </p:nvSpPr>
        <p:spPr>
          <a:xfrm>
            <a:off x="555022" y="4294540"/>
            <a:ext cx="1045862" cy="415498"/>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4: </a:t>
            </a:r>
            <a:r>
              <a:rPr lang="en-GB" sz="1050" dirty="0">
                <a:latin typeface="Times New Roman" panose="02020603050405020304" pitchFamily="18" charset="0"/>
                <a:cs typeface="Times New Roman" panose="02020603050405020304" pitchFamily="18" charset="0"/>
              </a:rPr>
              <a:t>Build the function</a:t>
            </a:r>
            <a:endParaRPr lang="pt-PT" sz="105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BEF637E-DB3D-FB65-806E-74262F6CA67B}"/>
              </a:ext>
            </a:extLst>
          </p:cNvPr>
          <p:cNvPicPr>
            <a:picLocks noChangeAspect="1"/>
          </p:cNvPicPr>
          <p:nvPr/>
        </p:nvPicPr>
        <p:blipFill>
          <a:blip r:embed="rId8"/>
          <a:stretch>
            <a:fillRect/>
          </a:stretch>
        </p:blipFill>
        <p:spPr>
          <a:xfrm>
            <a:off x="446024" y="1863112"/>
            <a:ext cx="1100034" cy="469209"/>
          </a:xfrm>
          <a:prstGeom prst="rect">
            <a:avLst/>
          </a:prstGeom>
        </p:spPr>
      </p:pic>
      <p:sp>
        <p:nvSpPr>
          <p:cNvPr id="94" name="TextBox 93">
            <a:extLst>
              <a:ext uri="{FF2B5EF4-FFF2-40B4-BE49-F238E27FC236}">
                <a16:creationId xmlns:a16="http://schemas.microsoft.com/office/drawing/2014/main" id="{88F187FD-3050-8635-E2C8-43F60B77ED70}"/>
              </a:ext>
            </a:extLst>
          </p:cNvPr>
          <p:cNvSpPr txBox="1"/>
          <p:nvPr/>
        </p:nvSpPr>
        <p:spPr>
          <a:xfrm>
            <a:off x="7388336" y="1809175"/>
            <a:ext cx="4549942" cy="738664"/>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Local Outlier Factor (LOF): </a:t>
            </a:r>
            <a:r>
              <a:rPr lang="en-GB" sz="1050" dirty="0">
                <a:latin typeface="Times New Roman" panose="02020603050405020304" pitchFamily="18" charset="0"/>
                <a:cs typeface="Times New Roman" panose="02020603050405020304" pitchFamily="18" charset="0"/>
              </a:rPr>
              <a:t>LOF uses density-based outlier detection to identify local outliers, points that are outliers with respect to their local neighbourhood, rather than with respect to the global data distribution. The higher the LOF value for an observation, the more anomalous the datapoint.</a:t>
            </a:r>
          </a:p>
        </p:txBody>
      </p:sp>
      <p:sp>
        <p:nvSpPr>
          <p:cNvPr id="95" name="TextBox 94">
            <a:extLst>
              <a:ext uri="{FF2B5EF4-FFF2-40B4-BE49-F238E27FC236}">
                <a16:creationId xmlns:a16="http://schemas.microsoft.com/office/drawing/2014/main" id="{F6CE308E-C3D2-EC8C-0F13-F1789A4524C6}"/>
              </a:ext>
            </a:extLst>
          </p:cNvPr>
          <p:cNvSpPr txBox="1"/>
          <p:nvPr/>
        </p:nvSpPr>
        <p:spPr>
          <a:xfrm>
            <a:off x="6210337" y="2623267"/>
            <a:ext cx="267415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Plot the two features</a:t>
            </a:r>
            <a:endParaRPr lang="pt-PT" sz="1050" dirty="0">
              <a:latin typeface="Times New Roman" panose="02020603050405020304" pitchFamily="18" charset="0"/>
              <a:cs typeface="Times New Roman" panose="02020603050405020304" pitchFamily="18" charset="0"/>
            </a:endParaRPr>
          </a:p>
        </p:txBody>
      </p:sp>
      <p:pic>
        <p:nvPicPr>
          <p:cNvPr id="96" name="Picture 95">
            <a:extLst>
              <a:ext uri="{FF2B5EF4-FFF2-40B4-BE49-F238E27FC236}">
                <a16:creationId xmlns:a16="http://schemas.microsoft.com/office/drawing/2014/main" id="{6880C769-DB86-60A4-549F-6F50A8B30982}"/>
              </a:ext>
            </a:extLst>
          </p:cNvPr>
          <p:cNvPicPr>
            <a:picLocks noChangeAspect="1"/>
          </p:cNvPicPr>
          <p:nvPr/>
        </p:nvPicPr>
        <p:blipFill>
          <a:blip r:embed="rId3"/>
          <a:stretch>
            <a:fillRect/>
          </a:stretch>
        </p:blipFill>
        <p:spPr>
          <a:xfrm>
            <a:off x="6276072" y="2927994"/>
            <a:ext cx="1778768" cy="181507"/>
          </a:xfrm>
          <a:prstGeom prst="rect">
            <a:avLst/>
          </a:prstGeom>
        </p:spPr>
      </p:pic>
      <p:pic>
        <p:nvPicPr>
          <p:cNvPr id="98" name="Picture 97">
            <a:extLst>
              <a:ext uri="{FF2B5EF4-FFF2-40B4-BE49-F238E27FC236}">
                <a16:creationId xmlns:a16="http://schemas.microsoft.com/office/drawing/2014/main" id="{A931A1AE-4E29-179B-B8F3-A3FF6479EC3D}"/>
              </a:ext>
            </a:extLst>
          </p:cNvPr>
          <p:cNvPicPr>
            <a:picLocks noChangeAspect="1"/>
          </p:cNvPicPr>
          <p:nvPr/>
        </p:nvPicPr>
        <p:blipFill>
          <a:blip r:embed="rId9"/>
          <a:stretch>
            <a:fillRect/>
          </a:stretch>
        </p:blipFill>
        <p:spPr>
          <a:xfrm>
            <a:off x="6367003" y="3202467"/>
            <a:ext cx="1421011" cy="1029064"/>
          </a:xfrm>
          <a:prstGeom prst="rect">
            <a:avLst/>
          </a:prstGeom>
        </p:spPr>
      </p:pic>
      <p:pic>
        <p:nvPicPr>
          <p:cNvPr id="100" name="Picture 99">
            <a:extLst>
              <a:ext uri="{FF2B5EF4-FFF2-40B4-BE49-F238E27FC236}">
                <a16:creationId xmlns:a16="http://schemas.microsoft.com/office/drawing/2014/main" id="{8B9E3047-8686-A40F-938B-FC3B26362D11}"/>
              </a:ext>
            </a:extLst>
          </p:cNvPr>
          <p:cNvPicPr>
            <a:picLocks noChangeAspect="1"/>
          </p:cNvPicPr>
          <p:nvPr/>
        </p:nvPicPr>
        <p:blipFill>
          <a:blip r:embed="rId10"/>
          <a:stretch>
            <a:fillRect/>
          </a:stretch>
        </p:blipFill>
        <p:spPr>
          <a:xfrm>
            <a:off x="8462719" y="2882119"/>
            <a:ext cx="2263433" cy="320486"/>
          </a:xfrm>
          <a:prstGeom prst="rect">
            <a:avLst/>
          </a:prstGeom>
        </p:spPr>
      </p:pic>
      <p:sp>
        <p:nvSpPr>
          <p:cNvPr id="101" name="TextBox 100">
            <a:extLst>
              <a:ext uri="{FF2B5EF4-FFF2-40B4-BE49-F238E27FC236}">
                <a16:creationId xmlns:a16="http://schemas.microsoft.com/office/drawing/2014/main" id="{77F027B0-1B80-1122-DAFD-69E2E6F5965F}"/>
              </a:ext>
            </a:extLst>
          </p:cNvPr>
          <p:cNvSpPr txBox="1"/>
          <p:nvPr/>
        </p:nvSpPr>
        <p:spPr>
          <a:xfrm>
            <a:off x="8441558" y="2617719"/>
            <a:ext cx="267415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Fit the LOF model</a:t>
            </a:r>
            <a:endParaRPr lang="pt-PT" sz="1050" dirty="0">
              <a:latin typeface="Times New Roman" panose="02020603050405020304" pitchFamily="18" charset="0"/>
              <a:cs typeface="Times New Roman" panose="02020603050405020304" pitchFamily="18" charset="0"/>
            </a:endParaRPr>
          </a:p>
        </p:txBody>
      </p:sp>
      <p:sp>
        <p:nvSpPr>
          <p:cNvPr id="102" name="TextBox 101">
            <a:extLst>
              <a:ext uri="{FF2B5EF4-FFF2-40B4-BE49-F238E27FC236}">
                <a16:creationId xmlns:a16="http://schemas.microsoft.com/office/drawing/2014/main" id="{A026FFEE-6DF6-26A6-1D44-4D9CDFF9CD2A}"/>
              </a:ext>
            </a:extLst>
          </p:cNvPr>
          <p:cNvSpPr txBox="1"/>
          <p:nvPr/>
        </p:nvSpPr>
        <p:spPr>
          <a:xfrm>
            <a:off x="8441557" y="3275061"/>
            <a:ext cx="267415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3: </a:t>
            </a:r>
            <a:r>
              <a:rPr lang="en-GB" sz="1050" dirty="0">
                <a:latin typeface="Times New Roman" panose="02020603050405020304" pitchFamily="18" charset="0"/>
                <a:cs typeface="Times New Roman" panose="02020603050405020304" pitchFamily="18" charset="0"/>
              </a:rPr>
              <a:t>Identify the outliers and plot</a:t>
            </a:r>
            <a:endParaRPr lang="pt-PT" sz="1050" dirty="0">
              <a:latin typeface="Times New Roman" panose="02020603050405020304" pitchFamily="18" charset="0"/>
              <a:cs typeface="Times New Roman" panose="02020603050405020304" pitchFamily="18" charset="0"/>
            </a:endParaRPr>
          </a:p>
        </p:txBody>
      </p:sp>
      <p:pic>
        <p:nvPicPr>
          <p:cNvPr id="104" name="Picture 103">
            <a:extLst>
              <a:ext uri="{FF2B5EF4-FFF2-40B4-BE49-F238E27FC236}">
                <a16:creationId xmlns:a16="http://schemas.microsoft.com/office/drawing/2014/main" id="{87D47134-2AD0-8212-BA7E-9AEB34414714}"/>
              </a:ext>
            </a:extLst>
          </p:cNvPr>
          <p:cNvPicPr>
            <a:picLocks noChangeAspect="1"/>
          </p:cNvPicPr>
          <p:nvPr/>
        </p:nvPicPr>
        <p:blipFill>
          <a:blip r:embed="rId11"/>
          <a:stretch>
            <a:fillRect/>
          </a:stretch>
        </p:blipFill>
        <p:spPr>
          <a:xfrm>
            <a:off x="8462719" y="3562129"/>
            <a:ext cx="2140415" cy="215980"/>
          </a:xfrm>
          <a:prstGeom prst="rect">
            <a:avLst/>
          </a:prstGeom>
        </p:spPr>
      </p:pic>
      <p:pic>
        <p:nvPicPr>
          <p:cNvPr id="106" name="Picture 105">
            <a:extLst>
              <a:ext uri="{FF2B5EF4-FFF2-40B4-BE49-F238E27FC236}">
                <a16:creationId xmlns:a16="http://schemas.microsoft.com/office/drawing/2014/main" id="{731BC92E-65E3-4808-8B79-5630701A76A6}"/>
              </a:ext>
            </a:extLst>
          </p:cNvPr>
          <p:cNvPicPr>
            <a:picLocks noChangeAspect="1"/>
          </p:cNvPicPr>
          <p:nvPr/>
        </p:nvPicPr>
        <p:blipFill>
          <a:blip r:embed="rId12"/>
          <a:stretch>
            <a:fillRect/>
          </a:stretch>
        </p:blipFill>
        <p:spPr>
          <a:xfrm>
            <a:off x="8483259" y="3876070"/>
            <a:ext cx="2434789" cy="305808"/>
          </a:xfrm>
          <a:prstGeom prst="rect">
            <a:avLst/>
          </a:prstGeom>
        </p:spPr>
      </p:pic>
      <p:pic>
        <p:nvPicPr>
          <p:cNvPr id="108" name="Picture 107">
            <a:extLst>
              <a:ext uri="{FF2B5EF4-FFF2-40B4-BE49-F238E27FC236}">
                <a16:creationId xmlns:a16="http://schemas.microsoft.com/office/drawing/2014/main" id="{C6C6928C-1CA5-DA4A-925E-62831CB5E929}"/>
              </a:ext>
            </a:extLst>
          </p:cNvPr>
          <p:cNvPicPr>
            <a:picLocks noChangeAspect="1"/>
          </p:cNvPicPr>
          <p:nvPr/>
        </p:nvPicPr>
        <p:blipFill>
          <a:blip r:embed="rId13"/>
          <a:stretch>
            <a:fillRect/>
          </a:stretch>
        </p:blipFill>
        <p:spPr>
          <a:xfrm>
            <a:off x="10961372" y="3337529"/>
            <a:ext cx="821915" cy="635821"/>
          </a:xfrm>
          <a:prstGeom prst="rect">
            <a:avLst/>
          </a:prstGeom>
        </p:spPr>
      </p:pic>
      <p:sp>
        <p:nvSpPr>
          <p:cNvPr id="109" name="TextBox 108">
            <a:extLst>
              <a:ext uri="{FF2B5EF4-FFF2-40B4-BE49-F238E27FC236}">
                <a16:creationId xmlns:a16="http://schemas.microsoft.com/office/drawing/2014/main" id="{840BA2D6-6354-058D-9FCA-3AAB83FD9E1F}"/>
              </a:ext>
            </a:extLst>
          </p:cNvPr>
          <p:cNvSpPr txBox="1"/>
          <p:nvPr/>
        </p:nvSpPr>
        <p:spPr>
          <a:xfrm>
            <a:off x="8462097" y="4237785"/>
            <a:ext cx="267415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4: </a:t>
            </a:r>
            <a:r>
              <a:rPr lang="en-GB" sz="1050" dirty="0">
                <a:latin typeface="Times New Roman" panose="02020603050405020304" pitchFamily="18" charset="0"/>
                <a:cs typeface="Times New Roman" panose="02020603050405020304" pitchFamily="18" charset="0"/>
              </a:rPr>
              <a:t>Remove the outliers</a:t>
            </a:r>
            <a:endParaRPr lang="pt-PT" sz="1050" dirty="0">
              <a:latin typeface="Times New Roman" panose="02020603050405020304" pitchFamily="18" charset="0"/>
              <a:cs typeface="Times New Roman" panose="02020603050405020304" pitchFamily="18" charset="0"/>
            </a:endParaRPr>
          </a:p>
        </p:txBody>
      </p:sp>
      <p:pic>
        <p:nvPicPr>
          <p:cNvPr id="111" name="Picture 110">
            <a:extLst>
              <a:ext uri="{FF2B5EF4-FFF2-40B4-BE49-F238E27FC236}">
                <a16:creationId xmlns:a16="http://schemas.microsoft.com/office/drawing/2014/main" id="{2EB92D83-28AF-64B5-DD8B-A71415A771DD}"/>
              </a:ext>
            </a:extLst>
          </p:cNvPr>
          <p:cNvPicPr>
            <a:picLocks noChangeAspect="1"/>
          </p:cNvPicPr>
          <p:nvPr/>
        </p:nvPicPr>
        <p:blipFill>
          <a:blip r:embed="rId14"/>
          <a:stretch>
            <a:fillRect/>
          </a:stretch>
        </p:blipFill>
        <p:spPr>
          <a:xfrm>
            <a:off x="8480307" y="4486917"/>
            <a:ext cx="1176912" cy="412048"/>
          </a:xfrm>
          <a:prstGeom prst="rect">
            <a:avLst/>
          </a:prstGeom>
        </p:spPr>
      </p:pic>
      <p:sp>
        <p:nvSpPr>
          <p:cNvPr id="112" name="Rectangle 111">
            <a:extLst>
              <a:ext uri="{FF2B5EF4-FFF2-40B4-BE49-F238E27FC236}">
                <a16:creationId xmlns:a16="http://schemas.microsoft.com/office/drawing/2014/main" id="{C3F014A6-8688-1182-064B-3714E14EC8B5}"/>
              </a:ext>
            </a:extLst>
          </p:cNvPr>
          <p:cNvSpPr/>
          <p:nvPr/>
        </p:nvSpPr>
        <p:spPr>
          <a:xfrm>
            <a:off x="336966" y="2750225"/>
            <a:ext cx="49185" cy="25391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3" name="Rectangle 112">
            <a:extLst>
              <a:ext uri="{FF2B5EF4-FFF2-40B4-BE49-F238E27FC236}">
                <a16:creationId xmlns:a16="http://schemas.microsoft.com/office/drawing/2014/main" id="{6D05A2E1-53C6-1913-4D45-9C8CEF11FF77}"/>
              </a:ext>
            </a:extLst>
          </p:cNvPr>
          <p:cNvSpPr/>
          <p:nvPr/>
        </p:nvSpPr>
        <p:spPr>
          <a:xfrm>
            <a:off x="2235613" y="2744677"/>
            <a:ext cx="45719" cy="1142298"/>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4" name="Rectangle 113">
            <a:extLst>
              <a:ext uri="{FF2B5EF4-FFF2-40B4-BE49-F238E27FC236}">
                <a16:creationId xmlns:a16="http://schemas.microsoft.com/office/drawing/2014/main" id="{DD8E298D-3E73-BA19-0FC6-87B015E6E3B0}"/>
              </a:ext>
            </a:extLst>
          </p:cNvPr>
          <p:cNvSpPr/>
          <p:nvPr/>
        </p:nvSpPr>
        <p:spPr>
          <a:xfrm>
            <a:off x="4447185" y="2788768"/>
            <a:ext cx="45719" cy="15535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5" name="Rectangle 114">
            <a:extLst>
              <a:ext uri="{FF2B5EF4-FFF2-40B4-BE49-F238E27FC236}">
                <a16:creationId xmlns:a16="http://schemas.microsoft.com/office/drawing/2014/main" id="{192B73B0-4C2A-ABD1-C923-67AEA9DBD051}"/>
              </a:ext>
            </a:extLst>
          </p:cNvPr>
          <p:cNvSpPr/>
          <p:nvPr/>
        </p:nvSpPr>
        <p:spPr>
          <a:xfrm>
            <a:off x="1562668" y="4230362"/>
            <a:ext cx="45719" cy="58380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6" name="Rectangle 115">
            <a:extLst>
              <a:ext uri="{FF2B5EF4-FFF2-40B4-BE49-F238E27FC236}">
                <a16:creationId xmlns:a16="http://schemas.microsoft.com/office/drawing/2014/main" id="{DBAE8A5F-C663-E693-2BE7-BCC53D959671}"/>
              </a:ext>
            </a:extLst>
          </p:cNvPr>
          <p:cNvSpPr/>
          <p:nvPr/>
        </p:nvSpPr>
        <p:spPr>
          <a:xfrm>
            <a:off x="6231248" y="2937838"/>
            <a:ext cx="45719" cy="17166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7" name="Rectangle 116">
            <a:extLst>
              <a:ext uri="{FF2B5EF4-FFF2-40B4-BE49-F238E27FC236}">
                <a16:creationId xmlns:a16="http://schemas.microsoft.com/office/drawing/2014/main" id="{305E8E64-5AD8-1E71-2D8C-3191B810F352}"/>
              </a:ext>
            </a:extLst>
          </p:cNvPr>
          <p:cNvSpPr/>
          <p:nvPr/>
        </p:nvSpPr>
        <p:spPr>
          <a:xfrm>
            <a:off x="8434588" y="2904787"/>
            <a:ext cx="45719" cy="250078"/>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8" name="Rectangle 117">
            <a:extLst>
              <a:ext uri="{FF2B5EF4-FFF2-40B4-BE49-F238E27FC236}">
                <a16:creationId xmlns:a16="http://schemas.microsoft.com/office/drawing/2014/main" id="{F24ED531-9CC5-A096-F9FA-7E52D22FEED4}"/>
              </a:ext>
            </a:extLst>
          </p:cNvPr>
          <p:cNvSpPr/>
          <p:nvPr/>
        </p:nvSpPr>
        <p:spPr>
          <a:xfrm>
            <a:off x="8435532" y="3569885"/>
            <a:ext cx="45719" cy="20054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9" name="Rectangle 118">
            <a:extLst>
              <a:ext uri="{FF2B5EF4-FFF2-40B4-BE49-F238E27FC236}">
                <a16:creationId xmlns:a16="http://schemas.microsoft.com/office/drawing/2014/main" id="{7D847DB1-83E5-EE2D-DC81-AB7D34F83AC8}"/>
              </a:ext>
            </a:extLst>
          </p:cNvPr>
          <p:cNvSpPr/>
          <p:nvPr/>
        </p:nvSpPr>
        <p:spPr>
          <a:xfrm>
            <a:off x="8439237" y="3883752"/>
            <a:ext cx="45719" cy="290444"/>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0" name="Rectangle 119">
            <a:extLst>
              <a:ext uri="{FF2B5EF4-FFF2-40B4-BE49-F238E27FC236}">
                <a16:creationId xmlns:a16="http://schemas.microsoft.com/office/drawing/2014/main" id="{EE4582E7-0DC7-C7D5-E24A-CF1475952EB6}"/>
              </a:ext>
            </a:extLst>
          </p:cNvPr>
          <p:cNvSpPr/>
          <p:nvPr/>
        </p:nvSpPr>
        <p:spPr>
          <a:xfrm>
            <a:off x="8424323" y="4499314"/>
            <a:ext cx="76525" cy="38846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22" name="Picture 121">
            <a:extLst>
              <a:ext uri="{FF2B5EF4-FFF2-40B4-BE49-F238E27FC236}">
                <a16:creationId xmlns:a16="http://schemas.microsoft.com/office/drawing/2014/main" id="{FA5A9E97-C679-29B0-00EE-7DC917774946}"/>
              </a:ext>
            </a:extLst>
          </p:cNvPr>
          <p:cNvPicPr>
            <a:picLocks noChangeAspect="1"/>
          </p:cNvPicPr>
          <p:nvPr/>
        </p:nvPicPr>
        <p:blipFill>
          <a:blip r:embed="rId15"/>
          <a:stretch>
            <a:fillRect/>
          </a:stretch>
        </p:blipFill>
        <p:spPr>
          <a:xfrm>
            <a:off x="6228558" y="1847832"/>
            <a:ext cx="1204522" cy="682469"/>
          </a:xfrm>
          <a:prstGeom prst="rect">
            <a:avLst/>
          </a:prstGeom>
        </p:spPr>
      </p:pic>
      <p:sp>
        <p:nvSpPr>
          <p:cNvPr id="123" name="TextBox 122">
            <a:extLst>
              <a:ext uri="{FF2B5EF4-FFF2-40B4-BE49-F238E27FC236}">
                <a16:creationId xmlns:a16="http://schemas.microsoft.com/office/drawing/2014/main" id="{F88E8416-133F-2B14-EB95-09179298CB2E}"/>
              </a:ext>
            </a:extLst>
          </p:cNvPr>
          <p:cNvSpPr txBox="1"/>
          <p:nvPr/>
        </p:nvSpPr>
        <p:spPr>
          <a:xfrm>
            <a:off x="315865" y="5190998"/>
            <a:ext cx="11468035"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Others:</a:t>
            </a:r>
            <a:r>
              <a:rPr lang="en-GB" sz="1050" dirty="0">
                <a:latin typeface="Times New Roman" panose="02020603050405020304" pitchFamily="18" charset="0"/>
                <a:cs typeface="Times New Roman" panose="02020603050405020304" pitchFamily="18" charset="0"/>
              </a:rPr>
              <a:t> </a:t>
            </a:r>
            <a:r>
              <a:rPr lang="en-GB" sz="1050" b="1" dirty="0">
                <a:latin typeface="Times New Roman" panose="02020603050405020304" pitchFamily="18" charset="0"/>
                <a:cs typeface="Times New Roman" panose="02020603050405020304" pitchFamily="18" charset="0"/>
              </a:rPr>
              <a:t>Isolation Forest  </a:t>
            </a:r>
            <a:r>
              <a:rPr lang="en-GB" sz="1050" dirty="0">
                <a:latin typeface="Times New Roman" panose="02020603050405020304" pitchFamily="18" charset="0"/>
                <a:cs typeface="Times New Roman" panose="02020603050405020304" pitchFamily="18" charset="0"/>
              </a:rPr>
              <a:t>- </a:t>
            </a:r>
            <a:r>
              <a:rPr lang="en-GB" sz="1050" b="0" i="0" dirty="0">
                <a:solidFill>
                  <a:srgbClr val="000000"/>
                </a:solidFill>
                <a:effectLst/>
                <a:latin typeface="Inter"/>
              </a:rPr>
              <a:t>partitions the data using a set of trees and provides an anomaly score), </a:t>
            </a:r>
            <a:r>
              <a:rPr lang="en-GB" sz="1050" b="1" i="0" dirty="0">
                <a:solidFill>
                  <a:srgbClr val="000000"/>
                </a:solidFill>
                <a:effectLst/>
                <a:latin typeface="Inter"/>
              </a:rPr>
              <a:t>DBSCAN</a:t>
            </a:r>
            <a:r>
              <a:rPr lang="en-GB" sz="1050" b="0" i="0" dirty="0">
                <a:solidFill>
                  <a:srgbClr val="000000"/>
                </a:solidFill>
                <a:effectLst/>
                <a:latin typeface="Inter"/>
              </a:rPr>
              <a:t> (Density-Based Spatial Clustering of Applications with Noise) – find points not belonging to clusters;  </a:t>
            </a:r>
          </a:p>
        </p:txBody>
      </p:sp>
      <p:pic>
        <p:nvPicPr>
          <p:cNvPr id="5" name="Picture 4">
            <a:extLst>
              <a:ext uri="{FF2B5EF4-FFF2-40B4-BE49-F238E27FC236}">
                <a16:creationId xmlns:a16="http://schemas.microsoft.com/office/drawing/2014/main" id="{76E6CD16-043E-D974-145F-25D754BD3C93}"/>
              </a:ext>
            </a:extLst>
          </p:cNvPr>
          <p:cNvPicPr>
            <a:picLocks noChangeAspect="1"/>
          </p:cNvPicPr>
          <p:nvPr/>
        </p:nvPicPr>
        <p:blipFill>
          <a:blip r:embed="rId16"/>
          <a:stretch>
            <a:fillRect/>
          </a:stretch>
        </p:blipFill>
        <p:spPr>
          <a:xfrm>
            <a:off x="2557490" y="2352919"/>
            <a:ext cx="1378870" cy="98718"/>
          </a:xfrm>
          <a:prstGeom prst="rect">
            <a:avLst/>
          </a:prstGeom>
        </p:spPr>
      </p:pic>
      <p:pic>
        <p:nvPicPr>
          <p:cNvPr id="7" name="Picture 6">
            <a:extLst>
              <a:ext uri="{FF2B5EF4-FFF2-40B4-BE49-F238E27FC236}">
                <a16:creationId xmlns:a16="http://schemas.microsoft.com/office/drawing/2014/main" id="{0D588504-374F-5C5B-11AE-735A3D0DB8D2}"/>
              </a:ext>
            </a:extLst>
          </p:cNvPr>
          <p:cNvPicPr>
            <a:picLocks noChangeAspect="1"/>
          </p:cNvPicPr>
          <p:nvPr/>
        </p:nvPicPr>
        <p:blipFill>
          <a:blip r:embed="rId17"/>
          <a:stretch>
            <a:fillRect/>
          </a:stretch>
        </p:blipFill>
        <p:spPr>
          <a:xfrm>
            <a:off x="9727934" y="2536990"/>
            <a:ext cx="2022385" cy="116901"/>
          </a:xfrm>
          <a:prstGeom prst="rect">
            <a:avLst/>
          </a:prstGeom>
        </p:spPr>
      </p:pic>
    </p:spTree>
    <p:extLst>
      <p:ext uri="{BB962C8B-B14F-4D97-AF65-F5344CB8AC3E}">
        <p14:creationId xmlns:p14="http://schemas.microsoft.com/office/powerpoint/2010/main" val="213029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947421-D53B-6B43-59C7-C8E384CC22B3}"/>
              </a:ext>
            </a:extLst>
          </p:cNvPr>
          <p:cNvSpPr txBox="1"/>
          <p:nvPr/>
        </p:nvSpPr>
        <p:spPr>
          <a:xfrm>
            <a:off x="253722" y="256767"/>
            <a:ext cx="397736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Encoding</a:t>
            </a:r>
            <a:endParaRPr lang="pt-PT" sz="28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9702CE2-F40F-59A5-4C66-23D0AD8E964A}"/>
              </a:ext>
            </a:extLst>
          </p:cNvPr>
          <p:cNvSpPr txBox="1"/>
          <p:nvPr/>
        </p:nvSpPr>
        <p:spPr>
          <a:xfrm>
            <a:off x="5793809" y="1128862"/>
            <a:ext cx="4477015" cy="600164"/>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One-Hot Encoding: </a:t>
            </a:r>
            <a:r>
              <a:rPr lang="en-GB" sz="1100" dirty="0">
                <a:latin typeface="Times New Roman" panose="02020603050405020304" pitchFamily="18" charset="0"/>
                <a:cs typeface="Times New Roman" panose="02020603050405020304" pitchFamily="18" charset="0"/>
              </a:rPr>
              <a:t>Process of representing categorical data as a set of binary values, where each category is mapped to a unique binary value.</a:t>
            </a:r>
            <a:endParaRPr lang="pt-PT" sz="1100" dirty="0">
              <a:latin typeface="Times New Roman" panose="02020603050405020304" pitchFamily="18" charset="0"/>
              <a:cs typeface="Times New Roman" panose="02020603050405020304" pitchFamily="18" charset="0"/>
            </a:endParaRPr>
          </a:p>
          <a:p>
            <a:endParaRPr lang="en-GB" sz="1100" b="1"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25EF182-364D-1ECE-0599-9659E9C5E34B}"/>
              </a:ext>
            </a:extLst>
          </p:cNvPr>
          <p:cNvSpPr txBox="1"/>
          <p:nvPr/>
        </p:nvSpPr>
        <p:spPr>
          <a:xfrm>
            <a:off x="284882" y="1128862"/>
            <a:ext cx="4477015" cy="600164"/>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Label Encoder: </a:t>
            </a:r>
            <a:r>
              <a:rPr lang="en-GB" sz="1100" dirty="0">
                <a:latin typeface="Times New Roman" panose="02020603050405020304" pitchFamily="18" charset="0"/>
                <a:cs typeface="Times New Roman" panose="02020603050405020304" pitchFamily="18" charset="0"/>
              </a:rPr>
              <a:t>Process of representing categorical data as a set of binary values, where each category is mapped to a unique binary value.</a:t>
            </a:r>
            <a:endParaRPr lang="pt-PT" sz="1100" dirty="0">
              <a:latin typeface="Times New Roman" panose="02020603050405020304" pitchFamily="18" charset="0"/>
              <a:cs typeface="Times New Roman" panose="02020603050405020304" pitchFamily="18" charset="0"/>
            </a:endParaRPr>
          </a:p>
          <a:p>
            <a:endParaRPr lang="en-GB" sz="1100" b="1" u="sng"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DCD45C6-F608-47F9-8A55-9FDE50686C2E}"/>
              </a:ext>
            </a:extLst>
          </p:cNvPr>
          <p:cNvPicPr>
            <a:picLocks noChangeAspect="1"/>
          </p:cNvPicPr>
          <p:nvPr/>
        </p:nvPicPr>
        <p:blipFill>
          <a:blip r:embed="rId2"/>
          <a:stretch>
            <a:fillRect/>
          </a:stretch>
        </p:blipFill>
        <p:spPr>
          <a:xfrm>
            <a:off x="542291" y="1893230"/>
            <a:ext cx="2615999" cy="606111"/>
          </a:xfrm>
          <a:prstGeom prst="rect">
            <a:avLst/>
          </a:prstGeom>
        </p:spPr>
      </p:pic>
      <p:pic>
        <p:nvPicPr>
          <p:cNvPr id="12" name="Picture 11">
            <a:extLst>
              <a:ext uri="{FF2B5EF4-FFF2-40B4-BE49-F238E27FC236}">
                <a16:creationId xmlns:a16="http://schemas.microsoft.com/office/drawing/2014/main" id="{4F9531FA-1C30-1EF8-6647-629B7072A14D}"/>
              </a:ext>
            </a:extLst>
          </p:cNvPr>
          <p:cNvPicPr>
            <a:picLocks noChangeAspect="1"/>
          </p:cNvPicPr>
          <p:nvPr/>
        </p:nvPicPr>
        <p:blipFill>
          <a:blip r:embed="rId3"/>
          <a:stretch>
            <a:fillRect/>
          </a:stretch>
        </p:blipFill>
        <p:spPr>
          <a:xfrm>
            <a:off x="542291" y="1729026"/>
            <a:ext cx="2171888" cy="129551"/>
          </a:xfrm>
          <a:prstGeom prst="rect">
            <a:avLst/>
          </a:prstGeom>
        </p:spPr>
      </p:pic>
      <p:pic>
        <p:nvPicPr>
          <p:cNvPr id="14" name="Picture 13">
            <a:extLst>
              <a:ext uri="{FF2B5EF4-FFF2-40B4-BE49-F238E27FC236}">
                <a16:creationId xmlns:a16="http://schemas.microsoft.com/office/drawing/2014/main" id="{E26B6D1B-3B9D-FD3A-9144-98E696DA9D2E}"/>
              </a:ext>
            </a:extLst>
          </p:cNvPr>
          <p:cNvPicPr>
            <a:picLocks noChangeAspect="1"/>
          </p:cNvPicPr>
          <p:nvPr/>
        </p:nvPicPr>
        <p:blipFill>
          <a:blip r:embed="rId4"/>
          <a:stretch>
            <a:fillRect/>
          </a:stretch>
        </p:blipFill>
        <p:spPr>
          <a:xfrm>
            <a:off x="6033915" y="1621258"/>
            <a:ext cx="2171889" cy="145539"/>
          </a:xfrm>
          <a:prstGeom prst="rect">
            <a:avLst/>
          </a:prstGeom>
        </p:spPr>
      </p:pic>
      <p:pic>
        <p:nvPicPr>
          <p:cNvPr id="16" name="Picture 15">
            <a:extLst>
              <a:ext uri="{FF2B5EF4-FFF2-40B4-BE49-F238E27FC236}">
                <a16:creationId xmlns:a16="http://schemas.microsoft.com/office/drawing/2014/main" id="{067BB385-0626-114C-5B5E-80B4C1E836F2}"/>
              </a:ext>
            </a:extLst>
          </p:cNvPr>
          <p:cNvPicPr>
            <a:picLocks noChangeAspect="1"/>
          </p:cNvPicPr>
          <p:nvPr/>
        </p:nvPicPr>
        <p:blipFill>
          <a:blip r:embed="rId5"/>
          <a:stretch>
            <a:fillRect/>
          </a:stretch>
        </p:blipFill>
        <p:spPr>
          <a:xfrm>
            <a:off x="6033915" y="1813949"/>
            <a:ext cx="3633459" cy="815616"/>
          </a:xfrm>
          <a:prstGeom prst="rect">
            <a:avLst/>
          </a:prstGeom>
        </p:spPr>
      </p:pic>
      <p:sp>
        <p:nvSpPr>
          <p:cNvPr id="17" name="Rectangle 16">
            <a:extLst>
              <a:ext uri="{FF2B5EF4-FFF2-40B4-BE49-F238E27FC236}">
                <a16:creationId xmlns:a16="http://schemas.microsoft.com/office/drawing/2014/main" id="{3D099BBF-7B73-39EF-7B4D-25FB5EABBD67}"/>
              </a:ext>
            </a:extLst>
          </p:cNvPr>
          <p:cNvSpPr/>
          <p:nvPr/>
        </p:nvSpPr>
        <p:spPr>
          <a:xfrm>
            <a:off x="8025063" y="2522014"/>
            <a:ext cx="1257300" cy="10755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Box 17">
            <a:extLst>
              <a:ext uri="{FF2B5EF4-FFF2-40B4-BE49-F238E27FC236}">
                <a16:creationId xmlns:a16="http://schemas.microsoft.com/office/drawing/2014/main" id="{409DD3D4-8618-A35F-8BC0-719C2AAB3161}"/>
              </a:ext>
            </a:extLst>
          </p:cNvPr>
          <p:cNvSpPr txBox="1"/>
          <p:nvPr/>
        </p:nvSpPr>
        <p:spPr>
          <a:xfrm>
            <a:off x="8434137" y="2306570"/>
            <a:ext cx="1443790" cy="215444"/>
          </a:xfrm>
          <a:prstGeom prst="rect">
            <a:avLst/>
          </a:prstGeom>
          <a:noFill/>
        </p:spPr>
        <p:txBody>
          <a:bodyPr wrap="square" rtlCol="0">
            <a:spAutoFit/>
          </a:bodyPr>
          <a:lstStyle/>
          <a:p>
            <a:r>
              <a:rPr lang="en-GB" sz="800" dirty="0">
                <a:solidFill>
                  <a:srgbClr val="C00000"/>
                </a:solidFill>
                <a:latin typeface="Times New Roman" panose="02020603050405020304" pitchFamily="18" charset="0"/>
                <a:cs typeface="Times New Roman" panose="02020603050405020304" pitchFamily="18" charset="0"/>
              </a:rPr>
              <a:t>Columns beside the first one</a:t>
            </a:r>
            <a:endParaRPr lang="pt-PT" sz="800" dirty="0">
              <a:solidFill>
                <a:srgbClr val="C00000"/>
              </a:solidFill>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DF2FBF89-FBB6-754F-8F47-63F6440649EB}"/>
              </a:ext>
            </a:extLst>
          </p:cNvPr>
          <p:cNvPicPr>
            <a:picLocks noChangeAspect="1"/>
          </p:cNvPicPr>
          <p:nvPr/>
        </p:nvPicPr>
        <p:blipFill>
          <a:blip r:embed="rId6"/>
          <a:stretch>
            <a:fillRect/>
          </a:stretch>
        </p:blipFill>
        <p:spPr>
          <a:xfrm>
            <a:off x="3280580" y="1736948"/>
            <a:ext cx="1376629" cy="762393"/>
          </a:xfrm>
          <a:prstGeom prst="rect">
            <a:avLst/>
          </a:prstGeom>
        </p:spPr>
      </p:pic>
      <p:pic>
        <p:nvPicPr>
          <p:cNvPr id="22" name="Picture 21">
            <a:extLst>
              <a:ext uri="{FF2B5EF4-FFF2-40B4-BE49-F238E27FC236}">
                <a16:creationId xmlns:a16="http://schemas.microsoft.com/office/drawing/2014/main" id="{6F8D898A-4CDA-D669-1291-9EDB22D569DC}"/>
              </a:ext>
            </a:extLst>
          </p:cNvPr>
          <p:cNvPicPr>
            <a:picLocks noChangeAspect="1"/>
          </p:cNvPicPr>
          <p:nvPr/>
        </p:nvPicPr>
        <p:blipFill>
          <a:blip r:embed="rId7"/>
          <a:stretch>
            <a:fillRect/>
          </a:stretch>
        </p:blipFill>
        <p:spPr>
          <a:xfrm>
            <a:off x="9824478" y="1694027"/>
            <a:ext cx="1446561" cy="827987"/>
          </a:xfrm>
          <a:prstGeom prst="rect">
            <a:avLst/>
          </a:prstGeom>
        </p:spPr>
      </p:pic>
      <p:sp>
        <p:nvSpPr>
          <p:cNvPr id="26" name="Rectangle 25">
            <a:extLst>
              <a:ext uri="{FF2B5EF4-FFF2-40B4-BE49-F238E27FC236}">
                <a16:creationId xmlns:a16="http://schemas.microsoft.com/office/drawing/2014/main" id="{D4878C67-BE22-82AB-3900-4C5899CA3A04}"/>
              </a:ext>
            </a:extLst>
          </p:cNvPr>
          <p:cNvSpPr/>
          <p:nvPr/>
        </p:nvSpPr>
        <p:spPr>
          <a:xfrm>
            <a:off x="496572" y="1730167"/>
            <a:ext cx="45719" cy="76239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ctangle 26">
            <a:extLst>
              <a:ext uri="{FF2B5EF4-FFF2-40B4-BE49-F238E27FC236}">
                <a16:creationId xmlns:a16="http://schemas.microsoft.com/office/drawing/2014/main" id="{E5F073B9-A168-F5FF-C118-22750E91241A}"/>
              </a:ext>
            </a:extLst>
          </p:cNvPr>
          <p:cNvSpPr/>
          <p:nvPr/>
        </p:nvSpPr>
        <p:spPr>
          <a:xfrm>
            <a:off x="5988196" y="1621257"/>
            <a:ext cx="45719" cy="1055459"/>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TextBox 29">
            <a:extLst>
              <a:ext uri="{FF2B5EF4-FFF2-40B4-BE49-F238E27FC236}">
                <a16:creationId xmlns:a16="http://schemas.microsoft.com/office/drawing/2014/main" id="{50DB390B-0347-6083-CF40-A6C2F92037C5}"/>
              </a:ext>
            </a:extLst>
          </p:cNvPr>
          <p:cNvSpPr txBox="1"/>
          <p:nvPr/>
        </p:nvSpPr>
        <p:spPr>
          <a:xfrm>
            <a:off x="487642" y="3737066"/>
            <a:ext cx="5729036"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Standardization / Normalization</a:t>
            </a:r>
            <a:endParaRPr lang="pt-PT"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45AF671-E8A6-573B-E382-7550873DCDDB}"/>
              </a:ext>
            </a:extLst>
          </p:cNvPr>
          <p:cNvPicPr>
            <a:picLocks noChangeAspect="1"/>
          </p:cNvPicPr>
          <p:nvPr/>
        </p:nvPicPr>
        <p:blipFill>
          <a:blip r:embed="rId8"/>
          <a:stretch>
            <a:fillRect/>
          </a:stretch>
        </p:blipFill>
        <p:spPr>
          <a:xfrm>
            <a:off x="425642" y="5060381"/>
            <a:ext cx="2677999" cy="903500"/>
          </a:xfrm>
          <a:prstGeom prst="rect">
            <a:avLst/>
          </a:prstGeom>
        </p:spPr>
      </p:pic>
      <p:sp>
        <p:nvSpPr>
          <p:cNvPr id="6" name="TextBox 5">
            <a:extLst>
              <a:ext uri="{FF2B5EF4-FFF2-40B4-BE49-F238E27FC236}">
                <a16:creationId xmlns:a16="http://schemas.microsoft.com/office/drawing/2014/main" id="{E7424A51-241E-9AF8-C35D-171E5E019752}"/>
              </a:ext>
            </a:extLst>
          </p:cNvPr>
          <p:cNvSpPr txBox="1"/>
          <p:nvPr/>
        </p:nvSpPr>
        <p:spPr>
          <a:xfrm>
            <a:off x="487642" y="4335987"/>
            <a:ext cx="4477015" cy="600164"/>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Standardization: </a:t>
            </a:r>
            <a:r>
              <a:rPr lang="en-GB" sz="1100" dirty="0">
                <a:latin typeface="Times New Roman" panose="02020603050405020304" pitchFamily="18" charset="0"/>
                <a:cs typeface="Times New Roman" panose="02020603050405020304" pitchFamily="18" charset="0"/>
              </a:rPr>
              <a:t>Useful when we know the distribution is Normal or Gaussian, it helps remove the feature scale bias.</a:t>
            </a:r>
            <a:r>
              <a:rPr lang="en-GB" sz="1100" b="1" u="sng" dirty="0">
                <a:latin typeface="Times New Roman" panose="02020603050405020304" pitchFamily="18" charset="0"/>
                <a:cs typeface="Times New Roman" panose="02020603050405020304" pitchFamily="18" charset="0"/>
              </a:rPr>
              <a:t> </a:t>
            </a:r>
            <a:endParaRPr lang="pt-PT" sz="1100" dirty="0">
              <a:latin typeface="Times New Roman" panose="02020603050405020304" pitchFamily="18" charset="0"/>
              <a:cs typeface="Times New Roman" panose="02020603050405020304" pitchFamily="18" charset="0"/>
            </a:endParaRPr>
          </a:p>
          <a:p>
            <a:endParaRPr lang="en-GB" sz="1100" b="1" u="sng"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83F9C38-8171-EFB4-8BF1-9F8D40EE6BB9}"/>
              </a:ext>
            </a:extLst>
          </p:cNvPr>
          <p:cNvSpPr/>
          <p:nvPr/>
        </p:nvSpPr>
        <p:spPr>
          <a:xfrm>
            <a:off x="487642" y="5061521"/>
            <a:ext cx="64612" cy="902359"/>
          </a:xfrm>
          <a:prstGeom prst="rect">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TextBox 10">
            <a:extLst>
              <a:ext uri="{FF2B5EF4-FFF2-40B4-BE49-F238E27FC236}">
                <a16:creationId xmlns:a16="http://schemas.microsoft.com/office/drawing/2014/main" id="{A338CCA1-BFEC-750B-1E9A-353B1B9FF95B}"/>
              </a:ext>
            </a:extLst>
          </p:cNvPr>
          <p:cNvSpPr txBox="1"/>
          <p:nvPr/>
        </p:nvSpPr>
        <p:spPr>
          <a:xfrm>
            <a:off x="5731906" y="4335987"/>
            <a:ext cx="5232802" cy="430887"/>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Normalization: </a:t>
            </a:r>
            <a:r>
              <a:rPr lang="en-GB" sz="1100" u="sng" dirty="0">
                <a:latin typeface="Times New Roman" panose="02020603050405020304" pitchFamily="18" charset="0"/>
                <a:cs typeface="Times New Roman" panose="02020603050405020304" pitchFamily="18" charset="0"/>
              </a:rPr>
              <a:t>C</a:t>
            </a:r>
            <a:r>
              <a:rPr lang="en-GB" sz="1100" b="0" i="0" dirty="0">
                <a:effectLst/>
                <a:latin typeface="Times New Roman" panose="02020603050405020304" pitchFamily="18" charset="0"/>
                <a:cs typeface="Times New Roman" panose="02020603050405020304" pitchFamily="18" charset="0"/>
              </a:rPr>
              <a:t>hange your observations so that they can be described as a normal distribution to be used </a:t>
            </a:r>
            <a:r>
              <a:rPr lang="en-GB" sz="1100" dirty="0">
                <a:latin typeface="Times New Roman" panose="02020603050405020304" pitchFamily="18" charset="0"/>
                <a:cs typeface="Times New Roman" panose="02020603050405020304" pitchFamily="18" charset="0"/>
              </a:rPr>
              <a:t>in ML that does not make assumptions about the distribution.</a:t>
            </a:r>
            <a:endParaRPr lang="en-GB" sz="1100" b="1" u="sng"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69293128-B7CC-7441-BC7A-AFFEC1A9D897}"/>
              </a:ext>
            </a:extLst>
          </p:cNvPr>
          <p:cNvSpPr/>
          <p:nvPr/>
        </p:nvSpPr>
        <p:spPr>
          <a:xfrm>
            <a:off x="5979266" y="5031473"/>
            <a:ext cx="64612" cy="549252"/>
          </a:xfrm>
          <a:prstGeom prst="rect">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TextBox 14">
            <a:extLst>
              <a:ext uri="{FF2B5EF4-FFF2-40B4-BE49-F238E27FC236}">
                <a16:creationId xmlns:a16="http://schemas.microsoft.com/office/drawing/2014/main" id="{D5CA798E-B9C6-830A-7868-AD17FB201974}"/>
              </a:ext>
            </a:extLst>
          </p:cNvPr>
          <p:cNvSpPr txBox="1"/>
          <p:nvPr/>
        </p:nvSpPr>
        <p:spPr>
          <a:xfrm>
            <a:off x="636130" y="4752045"/>
            <a:ext cx="3816483" cy="246221"/>
          </a:xfrm>
          <a:prstGeom prst="rect">
            <a:avLst/>
          </a:prstGeom>
          <a:noFill/>
        </p:spPr>
        <p:txBody>
          <a:bodyPr wrap="square" rtlCol="0">
            <a:spAutoFit/>
          </a:bodyPr>
          <a:lstStyle/>
          <a:p>
            <a:r>
              <a:rPr lang="en-GB" sz="1000" b="1" dirty="0"/>
              <a:t>E.g., </a:t>
            </a:r>
            <a:r>
              <a:rPr lang="en-GB" sz="1000" dirty="0"/>
              <a:t>Standard Scaler, </a:t>
            </a:r>
            <a:r>
              <a:rPr lang="en-GB" sz="1000" dirty="0" err="1"/>
              <a:t>MinMax</a:t>
            </a:r>
            <a:endParaRPr lang="pt-PT" sz="1000" dirty="0"/>
          </a:p>
        </p:txBody>
      </p:sp>
      <p:pic>
        <p:nvPicPr>
          <p:cNvPr id="21" name="Picture 20">
            <a:extLst>
              <a:ext uri="{FF2B5EF4-FFF2-40B4-BE49-F238E27FC236}">
                <a16:creationId xmlns:a16="http://schemas.microsoft.com/office/drawing/2014/main" id="{36C4F083-512C-74AA-DD55-449BBDD64C50}"/>
              </a:ext>
            </a:extLst>
          </p:cNvPr>
          <p:cNvPicPr>
            <a:picLocks noChangeAspect="1"/>
          </p:cNvPicPr>
          <p:nvPr/>
        </p:nvPicPr>
        <p:blipFill>
          <a:blip r:embed="rId9"/>
          <a:stretch>
            <a:fillRect/>
          </a:stretch>
        </p:blipFill>
        <p:spPr>
          <a:xfrm>
            <a:off x="3300433" y="4955543"/>
            <a:ext cx="1618582" cy="556588"/>
          </a:xfrm>
          <a:prstGeom prst="rect">
            <a:avLst/>
          </a:prstGeom>
        </p:spPr>
      </p:pic>
      <p:pic>
        <p:nvPicPr>
          <p:cNvPr id="24" name="Picture 23">
            <a:extLst>
              <a:ext uri="{FF2B5EF4-FFF2-40B4-BE49-F238E27FC236}">
                <a16:creationId xmlns:a16="http://schemas.microsoft.com/office/drawing/2014/main" id="{CEEA999F-CF40-F8B3-475E-6C064655C471}"/>
              </a:ext>
            </a:extLst>
          </p:cNvPr>
          <p:cNvPicPr>
            <a:picLocks noChangeAspect="1"/>
          </p:cNvPicPr>
          <p:nvPr/>
        </p:nvPicPr>
        <p:blipFill>
          <a:blip r:embed="rId10"/>
          <a:stretch>
            <a:fillRect/>
          </a:stretch>
        </p:blipFill>
        <p:spPr>
          <a:xfrm>
            <a:off x="6089597" y="5031472"/>
            <a:ext cx="1198949" cy="238388"/>
          </a:xfrm>
          <a:prstGeom prst="rect">
            <a:avLst/>
          </a:prstGeom>
        </p:spPr>
      </p:pic>
      <p:pic>
        <p:nvPicPr>
          <p:cNvPr id="28" name="Picture 27">
            <a:extLst>
              <a:ext uri="{FF2B5EF4-FFF2-40B4-BE49-F238E27FC236}">
                <a16:creationId xmlns:a16="http://schemas.microsoft.com/office/drawing/2014/main" id="{6F7E7D94-5E2A-ECE3-08E9-BB886CCC97DC}"/>
              </a:ext>
            </a:extLst>
          </p:cNvPr>
          <p:cNvPicPr>
            <a:picLocks noChangeAspect="1"/>
          </p:cNvPicPr>
          <p:nvPr/>
        </p:nvPicPr>
        <p:blipFill>
          <a:blip r:embed="rId11"/>
          <a:stretch>
            <a:fillRect/>
          </a:stretch>
        </p:blipFill>
        <p:spPr>
          <a:xfrm>
            <a:off x="6072116" y="5294663"/>
            <a:ext cx="2228052" cy="286061"/>
          </a:xfrm>
          <a:prstGeom prst="rect">
            <a:avLst/>
          </a:prstGeom>
        </p:spPr>
      </p:pic>
      <p:sp>
        <p:nvSpPr>
          <p:cNvPr id="31" name="TextBox 30">
            <a:extLst>
              <a:ext uri="{FF2B5EF4-FFF2-40B4-BE49-F238E27FC236}">
                <a16:creationId xmlns:a16="http://schemas.microsoft.com/office/drawing/2014/main" id="{D41F9A4A-39F7-F58B-23C0-440AEB7C3409}"/>
              </a:ext>
            </a:extLst>
          </p:cNvPr>
          <p:cNvSpPr txBox="1"/>
          <p:nvPr/>
        </p:nvSpPr>
        <p:spPr>
          <a:xfrm>
            <a:off x="5887753" y="4746075"/>
            <a:ext cx="3816483" cy="246221"/>
          </a:xfrm>
          <a:prstGeom prst="rect">
            <a:avLst/>
          </a:prstGeom>
          <a:noFill/>
        </p:spPr>
        <p:txBody>
          <a:bodyPr wrap="square" rtlCol="0">
            <a:spAutoFit/>
          </a:bodyPr>
          <a:lstStyle/>
          <a:p>
            <a:r>
              <a:rPr lang="en-GB" sz="1000" b="1" dirty="0"/>
              <a:t>E.g., </a:t>
            </a:r>
            <a:r>
              <a:rPr lang="en-GB" sz="1000" dirty="0" err="1"/>
              <a:t>BoxCox</a:t>
            </a:r>
            <a:endParaRPr lang="pt-PT" sz="1000" dirty="0"/>
          </a:p>
        </p:txBody>
      </p:sp>
      <p:pic>
        <p:nvPicPr>
          <p:cNvPr id="33" name="Picture 32">
            <a:extLst>
              <a:ext uri="{FF2B5EF4-FFF2-40B4-BE49-F238E27FC236}">
                <a16:creationId xmlns:a16="http://schemas.microsoft.com/office/drawing/2014/main" id="{DAD7664E-B8C8-9847-1EC4-79E9A6F425D8}"/>
              </a:ext>
            </a:extLst>
          </p:cNvPr>
          <p:cNvPicPr>
            <a:picLocks noChangeAspect="1"/>
          </p:cNvPicPr>
          <p:nvPr/>
        </p:nvPicPr>
        <p:blipFill>
          <a:blip r:embed="rId12"/>
          <a:stretch>
            <a:fillRect/>
          </a:stretch>
        </p:blipFill>
        <p:spPr>
          <a:xfrm>
            <a:off x="8459128" y="4849621"/>
            <a:ext cx="2545861" cy="1028087"/>
          </a:xfrm>
          <a:prstGeom prst="rect">
            <a:avLst/>
          </a:prstGeom>
        </p:spPr>
      </p:pic>
    </p:spTree>
    <p:extLst>
      <p:ext uri="{BB962C8B-B14F-4D97-AF65-F5344CB8AC3E}">
        <p14:creationId xmlns:p14="http://schemas.microsoft.com/office/powerpoint/2010/main" val="667014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7F09467-ECFD-90AD-6D49-F25C4EA6B828}"/>
              </a:ext>
            </a:extLst>
          </p:cNvPr>
          <p:cNvSpPr/>
          <p:nvPr/>
        </p:nvSpPr>
        <p:spPr>
          <a:xfrm>
            <a:off x="620213" y="6066910"/>
            <a:ext cx="2940282" cy="579848"/>
          </a:xfrm>
          <a:prstGeom prst="rect">
            <a:avLst/>
          </a:prstGeom>
          <a:solidFill>
            <a:srgbClr val="F9DCA9"/>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800" b="1" dirty="0"/>
          </a:p>
        </p:txBody>
      </p:sp>
      <p:sp>
        <p:nvSpPr>
          <p:cNvPr id="4" name="TextBox 3">
            <a:extLst>
              <a:ext uri="{FF2B5EF4-FFF2-40B4-BE49-F238E27FC236}">
                <a16:creationId xmlns:a16="http://schemas.microsoft.com/office/drawing/2014/main" id="{195E89E6-7C42-CADA-5053-46CC36F75D77}"/>
              </a:ext>
            </a:extLst>
          </p:cNvPr>
          <p:cNvSpPr txBox="1"/>
          <p:nvPr/>
        </p:nvSpPr>
        <p:spPr>
          <a:xfrm>
            <a:off x="6682711" y="197887"/>
            <a:ext cx="397736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Train and Test Split</a:t>
            </a:r>
            <a:endParaRPr lang="pt-PT"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B6CC50B-BCFB-2F3D-B203-106E9468A4E9}"/>
              </a:ext>
            </a:extLst>
          </p:cNvPr>
          <p:cNvPicPr>
            <a:picLocks noChangeAspect="1"/>
          </p:cNvPicPr>
          <p:nvPr/>
        </p:nvPicPr>
        <p:blipFill>
          <a:blip r:embed="rId2"/>
          <a:stretch>
            <a:fillRect/>
          </a:stretch>
        </p:blipFill>
        <p:spPr>
          <a:xfrm>
            <a:off x="310367" y="1732091"/>
            <a:ext cx="2506267" cy="368199"/>
          </a:xfrm>
          <a:prstGeom prst="rect">
            <a:avLst/>
          </a:prstGeom>
        </p:spPr>
      </p:pic>
      <p:sp>
        <p:nvSpPr>
          <p:cNvPr id="7" name="TextBox 6">
            <a:extLst>
              <a:ext uri="{FF2B5EF4-FFF2-40B4-BE49-F238E27FC236}">
                <a16:creationId xmlns:a16="http://schemas.microsoft.com/office/drawing/2014/main" id="{23196D2C-F3FB-3F68-4147-3D0D7DDFEB13}"/>
              </a:ext>
            </a:extLst>
          </p:cNvPr>
          <p:cNvSpPr txBox="1"/>
          <p:nvPr/>
        </p:nvSpPr>
        <p:spPr>
          <a:xfrm>
            <a:off x="253721" y="807496"/>
            <a:ext cx="4533661" cy="577081"/>
          </a:xfrm>
          <a:prstGeom prst="rect">
            <a:avLst/>
          </a:prstGeom>
          <a:noFill/>
        </p:spPr>
        <p:txBody>
          <a:bodyPr wrap="square" rtlCol="0">
            <a:spAutoFit/>
          </a:bodyPr>
          <a:lstStyle/>
          <a:p>
            <a:pPr algn="just"/>
            <a:r>
              <a:rPr lang="en-GB" sz="1050" b="1" dirty="0">
                <a:latin typeface="Times New Roman" panose="02020603050405020304" pitchFamily="18" charset="0"/>
                <a:cs typeface="Times New Roman" panose="02020603050405020304" pitchFamily="18" charset="0"/>
              </a:rPr>
              <a:t>Analysis of Variance</a:t>
            </a:r>
            <a:r>
              <a:rPr lang="en-GB" sz="1050" dirty="0">
                <a:latin typeface="Times New Roman" panose="02020603050405020304" pitchFamily="18" charset="0"/>
                <a:cs typeface="Times New Roman" panose="02020603050405020304" pitchFamily="18" charset="0"/>
              </a:rPr>
              <a:t>, is a statistical test used to analyse the difference between the means of more than two groups. It serves to check which categorical features to keep.</a:t>
            </a:r>
            <a:endParaRPr lang="pt-PT" sz="105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E6150F7-8415-5151-377E-7FE0AF0604E9}"/>
              </a:ext>
            </a:extLst>
          </p:cNvPr>
          <p:cNvPicPr>
            <a:picLocks noChangeAspect="1"/>
          </p:cNvPicPr>
          <p:nvPr/>
        </p:nvPicPr>
        <p:blipFill>
          <a:blip r:embed="rId3"/>
          <a:stretch>
            <a:fillRect/>
          </a:stretch>
        </p:blipFill>
        <p:spPr>
          <a:xfrm>
            <a:off x="310366" y="2469490"/>
            <a:ext cx="2662216" cy="571260"/>
          </a:xfrm>
          <a:prstGeom prst="rect">
            <a:avLst/>
          </a:prstGeom>
        </p:spPr>
      </p:pic>
      <p:sp>
        <p:nvSpPr>
          <p:cNvPr id="10" name="TextBox 9">
            <a:extLst>
              <a:ext uri="{FF2B5EF4-FFF2-40B4-BE49-F238E27FC236}">
                <a16:creationId xmlns:a16="http://schemas.microsoft.com/office/drawing/2014/main" id="{EEE3DA48-C2E1-B5DA-2C9A-06E6FA71CB88}"/>
              </a:ext>
            </a:extLst>
          </p:cNvPr>
          <p:cNvSpPr txBox="1"/>
          <p:nvPr/>
        </p:nvSpPr>
        <p:spPr>
          <a:xfrm>
            <a:off x="253722" y="1384577"/>
            <a:ext cx="1469882"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Imports</a:t>
            </a:r>
            <a:endParaRPr lang="pt-PT" sz="105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0AF3EC3-0C82-F3C5-734B-F48BFAEF3897}"/>
              </a:ext>
            </a:extLst>
          </p:cNvPr>
          <p:cNvSpPr txBox="1"/>
          <p:nvPr/>
        </p:nvSpPr>
        <p:spPr>
          <a:xfrm>
            <a:off x="253721" y="2215574"/>
            <a:ext cx="3517167"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Name the categorical variables (the ones we will use)</a:t>
            </a:r>
            <a:endParaRPr lang="pt-PT" sz="105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E125AC1-D5E1-B5CC-9DAA-801A5CCC0184}"/>
              </a:ext>
            </a:extLst>
          </p:cNvPr>
          <p:cNvPicPr>
            <a:picLocks noChangeAspect="1"/>
          </p:cNvPicPr>
          <p:nvPr/>
        </p:nvPicPr>
        <p:blipFill>
          <a:blip r:embed="rId4"/>
          <a:stretch>
            <a:fillRect/>
          </a:stretch>
        </p:blipFill>
        <p:spPr>
          <a:xfrm>
            <a:off x="310366" y="3409865"/>
            <a:ext cx="4477016" cy="1358971"/>
          </a:xfrm>
          <a:prstGeom prst="rect">
            <a:avLst/>
          </a:prstGeom>
        </p:spPr>
      </p:pic>
      <p:sp>
        <p:nvSpPr>
          <p:cNvPr id="14" name="TextBox 13">
            <a:extLst>
              <a:ext uri="{FF2B5EF4-FFF2-40B4-BE49-F238E27FC236}">
                <a16:creationId xmlns:a16="http://schemas.microsoft.com/office/drawing/2014/main" id="{0338727B-5347-C210-C76E-9CEF214152EA}"/>
              </a:ext>
            </a:extLst>
          </p:cNvPr>
          <p:cNvSpPr txBox="1"/>
          <p:nvPr/>
        </p:nvSpPr>
        <p:spPr>
          <a:xfrm>
            <a:off x="253721" y="3159715"/>
            <a:ext cx="3517167"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3: </a:t>
            </a:r>
            <a:r>
              <a:rPr lang="en-GB" sz="1050" dirty="0">
                <a:latin typeface="Times New Roman" panose="02020603050405020304" pitchFamily="18" charset="0"/>
                <a:cs typeface="Times New Roman" panose="02020603050405020304" pitchFamily="18" charset="0"/>
              </a:rPr>
              <a:t>ANOVA function</a:t>
            </a:r>
            <a:endParaRPr lang="pt-PT" sz="105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BA1E1B06-2FC7-ED10-47C3-DEA040EF63C4}"/>
              </a:ext>
            </a:extLst>
          </p:cNvPr>
          <p:cNvPicPr>
            <a:picLocks noChangeAspect="1"/>
          </p:cNvPicPr>
          <p:nvPr/>
        </p:nvPicPr>
        <p:blipFill>
          <a:blip r:embed="rId5"/>
          <a:stretch>
            <a:fillRect/>
          </a:stretch>
        </p:blipFill>
        <p:spPr>
          <a:xfrm>
            <a:off x="310367" y="5230179"/>
            <a:ext cx="3460522" cy="566546"/>
          </a:xfrm>
          <a:prstGeom prst="rect">
            <a:avLst/>
          </a:prstGeom>
        </p:spPr>
      </p:pic>
      <p:sp>
        <p:nvSpPr>
          <p:cNvPr id="17" name="TextBox 16">
            <a:extLst>
              <a:ext uri="{FF2B5EF4-FFF2-40B4-BE49-F238E27FC236}">
                <a16:creationId xmlns:a16="http://schemas.microsoft.com/office/drawing/2014/main" id="{52EEE8BD-A8D4-F553-AA29-49C8613F6C6C}"/>
              </a:ext>
            </a:extLst>
          </p:cNvPr>
          <p:cNvSpPr txBox="1"/>
          <p:nvPr/>
        </p:nvSpPr>
        <p:spPr>
          <a:xfrm>
            <a:off x="253721" y="4965824"/>
            <a:ext cx="3517167"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4: </a:t>
            </a:r>
            <a:r>
              <a:rPr lang="en-GB" sz="1050" dirty="0">
                <a:latin typeface="Times New Roman" panose="02020603050405020304" pitchFamily="18" charset="0"/>
                <a:cs typeface="Times New Roman" panose="02020603050405020304" pitchFamily="18" charset="0"/>
              </a:rPr>
              <a:t>Plot the P-value ANOVA chart</a:t>
            </a:r>
            <a:endParaRPr lang="pt-PT" sz="105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7BEE9350-AB15-4F2B-4AE9-64F374AE2898}"/>
              </a:ext>
            </a:extLst>
          </p:cNvPr>
          <p:cNvPicPr>
            <a:picLocks noChangeAspect="1"/>
          </p:cNvPicPr>
          <p:nvPr/>
        </p:nvPicPr>
        <p:blipFill>
          <a:blip r:embed="rId6"/>
          <a:stretch>
            <a:fillRect/>
          </a:stretch>
        </p:blipFill>
        <p:spPr>
          <a:xfrm>
            <a:off x="3864086" y="4971285"/>
            <a:ext cx="2091744" cy="1084334"/>
          </a:xfrm>
          <a:prstGeom prst="rect">
            <a:avLst/>
          </a:prstGeom>
        </p:spPr>
      </p:pic>
      <p:sp>
        <p:nvSpPr>
          <p:cNvPr id="20" name="Rectangle 19">
            <a:extLst>
              <a:ext uri="{FF2B5EF4-FFF2-40B4-BE49-F238E27FC236}">
                <a16:creationId xmlns:a16="http://schemas.microsoft.com/office/drawing/2014/main" id="{1C291C16-DF7A-8DF6-C8DB-9148C3FE9506}"/>
              </a:ext>
            </a:extLst>
          </p:cNvPr>
          <p:cNvSpPr/>
          <p:nvPr/>
        </p:nvSpPr>
        <p:spPr>
          <a:xfrm>
            <a:off x="708016" y="6168142"/>
            <a:ext cx="660677" cy="377381"/>
          </a:xfrm>
          <a:prstGeom prst="rect">
            <a:avLst/>
          </a:prstGeom>
          <a:solidFill>
            <a:srgbClr val="EFA011"/>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dirty="0"/>
              <a:t>Decision</a:t>
            </a:r>
            <a:endParaRPr lang="pt-PT" sz="800" b="1" dirty="0"/>
          </a:p>
        </p:txBody>
      </p:sp>
      <p:sp>
        <p:nvSpPr>
          <p:cNvPr id="21" name="TextBox 20">
            <a:extLst>
              <a:ext uri="{FF2B5EF4-FFF2-40B4-BE49-F238E27FC236}">
                <a16:creationId xmlns:a16="http://schemas.microsoft.com/office/drawing/2014/main" id="{002E1868-5547-0993-DEDA-176E5815E04E}"/>
              </a:ext>
            </a:extLst>
          </p:cNvPr>
          <p:cNvSpPr txBox="1"/>
          <p:nvPr/>
        </p:nvSpPr>
        <p:spPr>
          <a:xfrm>
            <a:off x="1456495" y="6141390"/>
            <a:ext cx="2184758" cy="430887"/>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Low P-value (&lt;0.05): </a:t>
            </a:r>
            <a:r>
              <a:rPr lang="en-GB" sz="1050" dirty="0">
                <a:latin typeface="Times New Roman" panose="02020603050405020304" pitchFamily="18" charset="0"/>
                <a:cs typeface="Times New Roman" panose="02020603050405020304" pitchFamily="18" charset="0"/>
              </a:rPr>
              <a:t>Include</a:t>
            </a:r>
          </a:p>
          <a:p>
            <a:r>
              <a:rPr lang="en-GB" sz="1050" b="1" dirty="0">
                <a:latin typeface="Times New Roman" panose="02020603050405020304" pitchFamily="18" charset="0"/>
                <a:cs typeface="Times New Roman" panose="02020603050405020304" pitchFamily="18" charset="0"/>
              </a:rPr>
              <a:t>High P-value (&gt;0.05): </a:t>
            </a:r>
            <a:r>
              <a:rPr lang="en-GB" sz="1050" dirty="0">
                <a:latin typeface="Times New Roman" panose="02020603050405020304" pitchFamily="18" charset="0"/>
                <a:cs typeface="Times New Roman" panose="02020603050405020304" pitchFamily="18" charset="0"/>
              </a:rPr>
              <a:t>Not include</a:t>
            </a:r>
          </a:p>
        </p:txBody>
      </p:sp>
      <p:sp>
        <p:nvSpPr>
          <p:cNvPr id="22" name="Rectangle 21">
            <a:extLst>
              <a:ext uri="{FF2B5EF4-FFF2-40B4-BE49-F238E27FC236}">
                <a16:creationId xmlns:a16="http://schemas.microsoft.com/office/drawing/2014/main" id="{E2EE5F5E-054A-7F89-D3F0-C2FF98818967}"/>
              </a:ext>
            </a:extLst>
          </p:cNvPr>
          <p:cNvSpPr/>
          <p:nvPr/>
        </p:nvSpPr>
        <p:spPr>
          <a:xfrm>
            <a:off x="264647" y="1728184"/>
            <a:ext cx="53812" cy="357338"/>
          </a:xfrm>
          <a:prstGeom prst="rect">
            <a:avLst/>
          </a:prstGeom>
          <a:solidFill>
            <a:srgbClr val="EFA011"/>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271A0B62-2D51-CD20-A8BC-CF1C7EE4B44C}"/>
              </a:ext>
            </a:extLst>
          </p:cNvPr>
          <p:cNvSpPr/>
          <p:nvPr/>
        </p:nvSpPr>
        <p:spPr>
          <a:xfrm>
            <a:off x="253721" y="2467838"/>
            <a:ext cx="56645" cy="558058"/>
          </a:xfrm>
          <a:prstGeom prst="rect">
            <a:avLst/>
          </a:prstGeom>
          <a:solidFill>
            <a:srgbClr val="EFA011"/>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a:extLst>
              <a:ext uri="{FF2B5EF4-FFF2-40B4-BE49-F238E27FC236}">
                <a16:creationId xmlns:a16="http://schemas.microsoft.com/office/drawing/2014/main" id="{0DEB1921-4232-1374-52D7-89C44023A883}"/>
              </a:ext>
            </a:extLst>
          </p:cNvPr>
          <p:cNvSpPr/>
          <p:nvPr/>
        </p:nvSpPr>
        <p:spPr>
          <a:xfrm>
            <a:off x="253720" y="3422541"/>
            <a:ext cx="56645" cy="1356733"/>
          </a:xfrm>
          <a:prstGeom prst="rect">
            <a:avLst/>
          </a:prstGeom>
          <a:solidFill>
            <a:srgbClr val="EFA011"/>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a:extLst>
              <a:ext uri="{FF2B5EF4-FFF2-40B4-BE49-F238E27FC236}">
                <a16:creationId xmlns:a16="http://schemas.microsoft.com/office/drawing/2014/main" id="{05E66F1A-D335-3533-9FDF-1EF71949922E}"/>
              </a:ext>
            </a:extLst>
          </p:cNvPr>
          <p:cNvSpPr/>
          <p:nvPr/>
        </p:nvSpPr>
        <p:spPr>
          <a:xfrm>
            <a:off x="244195" y="5228095"/>
            <a:ext cx="56645" cy="558058"/>
          </a:xfrm>
          <a:prstGeom prst="rect">
            <a:avLst/>
          </a:prstGeom>
          <a:solidFill>
            <a:srgbClr val="EFA011"/>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8" name="Straight Connector 27">
            <a:extLst>
              <a:ext uri="{FF2B5EF4-FFF2-40B4-BE49-F238E27FC236}">
                <a16:creationId xmlns:a16="http://schemas.microsoft.com/office/drawing/2014/main" id="{E429FE36-81CB-206B-017F-730A83B04448}"/>
              </a:ext>
            </a:extLst>
          </p:cNvPr>
          <p:cNvCxnSpPr>
            <a:cxnSpLocks/>
          </p:cNvCxnSpPr>
          <p:nvPr/>
        </p:nvCxnSpPr>
        <p:spPr>
          <a:xfrm flipV="1">
            <a:off x="6312447" y="-156309"/>
            <a:ext cx="13647" cy="8371736"/>
          </a:xfrm>
          <a:prstGeom prst="line">
            <a:avLst/>
          </a:prstGeom>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9EBFD454-B2DC-4A46-BA41-E921F5115650}"/>
              </a:ext>
            </a:extLst>
          </p:cNvPr>
          <p:cNvPicPr>
            <a:picLocks noChangeAspect="1"/>
          </p:cNvPicPr>
          <p:nvPr/>
        </p:nvPicPr>
        <p:blipFill>
          <a:blip r:embed="rId7"/>
          <a:stretch>
            <a:fillRect/>
          </a:stretch>
        </p:blipFill>
        <p:spPr>
          <a:xfrm>
            <a:off x="6713194" y="1369050"/>
            <a:ext cx="2595799" cy="123088"/>
          </a:xfrm>
          <a:prstGeom prst="rect">
            <a:avLst/>
          </a:prstGeom>
        </p:spPr>
      </p:pic>
      <p:pic>
        <p:nvPicPr>
          <p:cNvPr id="35" name="Picture 34">
            <a:extLst>
              <a:ext uri="{FF2B5EF4-FFF2-40B4-BE49-F238E27FC236}">
                <a16:creationId xmlns:a16="http://schemas.microsoft.com/office/drawing/2014/main" id="{EE4A8BDB-7F04-400C-409E-7D8B1436B38B}"/>
              </a:ext>
            </a:extLst>
          </p:cNvPr>
          <p:cNvPicPr>
            <a:picLocks noChangeAspect="1"/>
          </p:cNvPicPr>
          <p:nvPr/>
        </p:nvPicPr>
        <p:blipFill>
          <a:blip r:embed="rId8"/>
          <a:stretch>
            <a:fillRect/>
          </a:stretch>
        </p:blipFill>
        <p:spPr>
          <a:xfrm>
            <a:off x="6747035" y="1909113"/>
            <a:ext cx="1481676" cy="170254"/>
          </a:xfrm>
          <a:prstGeom prst="rect">
            <a:avLst/>
          </a:prstGeom>
        </p:spPr>
      </p:pic>
      <p:pic>
        <p:nvPicPr>
          <p:cNvPr id="37" name="Picture 36">
            <a:extLst>
              <a:ext uri="{FF2B5EF4-FFF2-40B4-BE49-F238E27FC236}">
                <a16:creationId xmlns:a16="http://schemas.microsoft.com/office/drawing/2014/main" id="{ADE3B1A7-B42A-4053-E04A-B7C13D81DCF0}"/>
              </a:ext>
            </a:extLst>
          </p:cNvPr>
          <p:cNvPicPr>
            <a:picLocks noChangeAspect="1"/>
          </p:cNvPicPr>
          <p:nvPr/>
        </p:nvPicPr>
        <p:blipFill>
          <a:blip r:embed="rId9"/>
          <a:stretch>
            <a:fillRect/>
          </a:stretch>
        </p:blipFill>
        <p:spPr>
          <a:xfrm>
            <a:off x="6747035" y="2143172"/>
            <a:ext cx="1481676" cy="162566"/>
          </a:xfrm>
          <a:prstGeom prst="rect">
            <a:avLst/>
          </a:prstGeom>
        </p:spPr>
      </p:pic>
      <p:pic>
        <p:nvPicPr>
          <p:cNvPr id="39" name="Picture 38">
            <a:extLst>
              <a:ext uri="{FF2B5EF4-FFF2-40B4-BE49-F238E27FC236}">
                <a16:creationId xmlns:a16="http://schemas.microsoft.com/office/drawing/2014/main" id="{5EC86ABE-D7AD-918B-37F3-A402B67FD040}"/>
              </a:ext>
            </a:extLst>
          </p:cNvPr>
          <p:cNvPicPr>
            <a:picLocks noChangeAspect="1"/>
          </p:cNvPicPr>
          <p:nvPr/>
        </p:nvPicPr>
        <p:blipFill>
          <a:blip r:embed="rId10"/>
          <a:stretch>
            <a:fillRect/>
          </a:stretch>
        </p:blipFill>
        <p:spPr>
          <a:xfrm>
            <a:off x="6747035" y="2606415"/>
            <a:ext cx="4693908" cy="324904"/>
          </a:xfrm>
          <a:prstGeom prst="rect">
            <a:avLst/>
          </a:prstGeom>
        </p:spPr>
      </p:pic>
      <p:sp>
        <p:nvSpPr>
          <p:cNvPr id="40" name="TextBox 39">
            <a:extLst>
              <a:ext uri="{FF2B5EF4-FFF2-40B4-BE49-F238E27FC236}">
                <a16:creationId xmlns:a16="http://schemas.microsoft.com/office/drawing/2014/main" id="{FFE6D226-7911-AB5E-5FB2-8E719BB0BDC7}"/>
              </a:ext>
            </a:extLst>
          </p:cNvPr>
          <p:cNvSpPr txBox="1"/>
          <p:nvPr/>
        </p:nvSpPr>
        <p:spPr>
          <a:xfrm>
            <a:off x="6682711" y="1074246"/>
            <a:ext cx="3517167"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Imports</a:t>
            </a:r>
            <a:endParaRPr lang="pt-PT" sz="105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5A613831-877A-D306-EF91-29F764E603BC}"/>
              </a:ext>
            </a:extLst>
          </p:cNvPr>
          <p:cNvSpPr txBox="1"/>
          <p:nvPr/>
        </p:nvSpPr>
        <p:spPr>
          <a:xfrm>
            <a:off x="6713194" y="1662261"/>
            <a:ext cx="3517167"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Define the variables</a:t>
            </a:r>
            <a:endParaRPr lang="pt-PT" sz="105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A0F2BD2-AA31-ADC6-99DC-3029E70EEB3D}"/>
              </a:ext>
            </a:extLst>
          </p:cNvPr>
          <p:cNvSpPr txBox="1"/>
          <p:nvPr/>
        </p:nvSpPr>
        <p:spPr>
          <a:xfrm>
            <a:off x="6682711" y="2369543"/>
            <a:ext cx="3517167"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3: </a:t>
            </a:r>
            <a:r>
              <a:rPr lang="en-GB" sz="1050" dirty="0">
                <a:latin typeface="Times New Roman" panose="02020603050405020304" pitchFamily="18" charset="0"/>
                <a:cs typeface="Times New Roman" panose="02020603050405020304" pitchFamily="18" charset="0"/>
              </a:rPr>
              <a:t>Train and Test Split</a:t>
            </a:r>
            <a:endParaRPr lang="pt-PT" sz="105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628701AC-5F59-580C-6A6E-C3247893E655}"/>
              </a:ext>
            </a:extLst>
          </p:cNvPr>
          <p:cNvSpPr txBox="1"/>
          <p:nvPr/>
        </p:nvSpPr>
        <p:spPr>
          <a:xfrm>
            <a:off x="264647" y="320169"/>
            <a:ext cx="397736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ANOVA</a:t>
            </a:r>
            <a:endParaRPr lang="pt-PT" sz="2800" b="1" dirty="0">
              <a:latin typeface="Times New Roman" panose="02020603050405020304" pitchFamily="18" charset="0"/>
              <a:cs typeface="Times New Roman" panose="02020603050405020304" pitchFamily="18" charset="0"/>
            </a:endParaRPr>
          </a:p>
        </p:txBody>
      </p:sp>
      <p:sp>
        <p:nvSpPr>
          <p:cNvPr id="46" name="Rectangle 45">
            <a:extLst>
              <a:ext uri="{FF2B5EF4-FFF2-40B4-BE49-F238E27FC236}">
                <a16:creationId xmlns:a16="http://schemas.microsoft.com/office/drawing/2014/main" id="{83923736-C97A-FBA5-3338-455FCA097F7E}"/>
              </a:ext>
            </a:extLst>
          </p:cNvPr>
          <p:cNvSpPr/>
          <p:nvPr/>
        </p:nvSpPr>
        <p:spPr>
          <a:xfrm>
            <a:off x="6747035" y="825186"/>
            <a:ext cx="4693908" cy="21055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atin typeface="Times New Roman" panose="02020603050405020304" pitchFamily="18" charset="0"/>
                <a:cs typeface="Times New Roman" panose="02020603050405020304" pitchFamily="18" charset="0"/>
              </a:rPr>
              <a:t>Not a Time Series</a:t>
            </a:r>
            <a:endParaRPr lang="pt-PT" sz="1100" b="1" dirty="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4F40F51A-57A6-1EF7-7F72-5A34F9ED82B8}"/>
              </a:ext>
            </a:extLst>
          </p:cNvPr>
          <p:cNvSpPr/>
          <p:nvPr/>
        </p:nvSpPr>
        <p:spPr>
          <a:xfrm>
            <a:off x="6747035" y="3199312"/>
            <a:ext cx="4693908" cy="21055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atin typeface="Times New Roman" panose="02020603050405020304" pitchFamily="18" charset="0"/>
                <a:cs typeface="Times New Roman" panose="02020603050405020304" pitchFamily="18" charset="0"/>
              </a:rPr>
              <a:t>Time Series</a:t>
            </a:r>
            <a:endParaRPr lang="pt-PT" sz="1100" b="1"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DA5291B2-DAE9-B473-16EE-F9DEC262C3A3}"/>
              </a:ext>
            </a:extLst>
          </p:cNvPr>
          <p:cNvSpPr/>
          <p:nvPr/>
        </p:nvSpPr>
        <p:spPr>
          <a:xfrm>
            <a:off x="6679353" y="1349465"/>
            <a:ext cx="45719" cy="202496"/>
          </a:xfrm>
          <a:prstGeom prst="rect">
            <a:avLst/>
          </a:prstGeom>
          <a:solidFill>
            <a:srgbClr val="E59EDD"/>
          </a:solidFill>
          <a:ln>
            <a:solidFill>
              <a:srgbClr val="E59E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Rectangle 48">
            <a:extLst>
              <a:ext uri="{FF2B5EF4-FFF2-40B4-BE49-F238E27FC236}">
                <a16:creationId xmlns:a16="http://schemas.microsoft.com/office/drawing/2014/main" id="{E88627AC-A949-2B7D-80DF-7B74DF7B62EA}"/>
              </a:ext>
            </a:extLst>
          </p:cNvPr>
          <p:cNvSpPr/>
          <p:nvPr/>
        </p:nvSpPr>
        <p:spPr>
          <a:xfrm>
            <a:off x="6682711" y="1905917"/>
            <a:ext cx="45719" cy="202496"/>
          </a:xfrm>
          <a:prstGeom prst="rect">
            <a:avLst/>
          </a:prstGeom>
          <a:solidFill>
            <a:srgbClr val="E59EDD"/>
          </a:solidFill>
          <a:ln>
            <a:solidFill>
              <a:srgbClr val="E59E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0" name="Rectangle 49">
            <a:extLst>
              <a:ext uri="{FF2B5EF4-FFF2-40B4-BE49-F238E27FC236}">
                <a16:creationId xmlns:a16="http://schemas.microsoft.com/office/drawing/2014/main" id="{5895DA54-ADC1-86E6-C38D-0D89BCC6E15D}"/>
              </a:ext>
            </a:extLst>
          </p:cNvPr>
          <p:cNvSpPr/>
          <p:nvPr/>
        </p:nvSpPr>
        <p:spPr>
          <a:xfrm>
            <a:off x="6682711" y="2172252"/>
            <a:ext cx="45719" cy="202496"/>
          </a:xfrm>
          <a:prstGeom prst="rect">
            <a:avLst/>
          </a:prstGeom>
          <a:solidFill>
            <a:srgbClr val="E59EDD"/>
          </a:solidFill>
          <a:ln>
            <a:solidFill>
              <a:srgbClr val="E59E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1" name="Rectangle 50">
            <a:extLst>
              <a:ext uri="{FF2B5EF4-FFF2-40B4-BE49-F238E27FC236}">
                <a16:creationId xmlns:a16="http://schemas.microsoft.com/office/drawing/2014/main" id="{808341D9-604A-BB36-4B67-5986508E26AA}"/>
              </a:ext>
            </a:extLst>
          </p:cNvPr>
          <p:cNvSpPr/>
          <p:nvPr/>
        </p:nvSpPr>
        <p:spPr>
          <a:xfrm>
            <a:off x="6682711" y="2606415"/>
            <a:ext cx="45719" cy="307220"/>
          </a:xfrm>
          <a:prstGeom prst="rect">
            <a:avLst/>
          </a:prstGeom>
          <a:solidFill>
            <a:srgbClr val="E59EDD"/>
          </a:solidFill>
          <a:ln>
            <a:solidFill>
              <a:srgbClr val="E59E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53" name="Picture 52">
            <a:extLst>
              <a:ext uri="{FF2B5EF4-FFF2-40B4-BE49-F238E27FC236}">
                <a16:creationId xmlns:a16="http://schemas.microsoft.com/office/drawing/2014/main" id="{E56A1D33-6F16-86C7-194E-DB965FEAE0A0}"/>
              </a:ext>
            </a:extLst>
          </p:cNvPr>
          <p:cNvPicPr>
            <a:picLocks noChangeAspect="1"/>
          </p:cNvPicPr>
          <p:nvPr/>
        </p:nvPicPr>
        <p:blipFill>
          <a:blip r:embed="rId11"/>
          <a:stretch>
            <a:fillRect/>
          </a:stretch>
        </p:blipFill>
        <p:spPr>
          <a:xfrm>
            <a:off x="6522840" y="4965824"/>
            <a:ext cx="2435310" cy="1713461"/>
          </a:xfrm>
          <a:prstGeom prst="rect">
            <a:avLst/>
          </a:prstGeom>
        </p:spPr>
      </p:pic>
      <p:pic>
        <p:nvPicPr>
          <p:cNvPr id="55" name="Picture 54">
            <a:extLst>
              <a:ext uri="{FF2B5EF4-FFF2-40B4-BE49-F238E27FC236}">
                <a16:creationId xmlns:a16="http://schemas.microsoft.com/office/drawing/2014/main" id="{F2D07B96-319C-A033-378C-7B54270F7170}"/>
              </a:ext>
            </a:extLst>
          </p:cNvPr>
          <p:cNvPicPr>
            <a:picLocks noChangeAspect="1"/>
          </p:cNvPicPr>
          <p:nvPr/>
        </p:nvPicPr>
        <p:blipFill>
          <a:blip r:embed="rId12"/>
          <a:stretch>
            <a:fillRect/>
          </a:stretch>
        </p:blipFill>
        <p:spPr>
          <a:xfrm>
            <a:off x="6740880" y="3597435"/>
            <a:ext cx="1585909" cy="684590"/>
          </a:xfrm>
          <a:prstGeom prst="rect">
            <a:avLst/>
          </a:prstGeom>
        </p:spPr>
      </p:pic>
      <p:pic>
        <p:nvPicPr>
          <p:cNvPr id="57" name="Picture 56">
            <a:extLst>
              <a:ext uri="{FF2B5EF4-FFF2-40B4-BE49-F238E27FC236}">
                <a16:creationId xmlns:a16="http://schemas.microsoft.com/office/drawing/2014/main" id="{E4DFEEC9-CDCB-C0AA-066F-965149275B3B}"/>
              </a:ext>
            </a:extLst>
          </p:cNvPr>
          <p:cNvPicPr>
            <a:picLocks noChangeAspect="1"/>
          </p:cNvPicPr>
          <p:nvPr/>
        </p:nvPicPr>
        <p:blipFill>
          <a:blip r:embed="rId13"/>
          <a:stretch>
            <a:fillRect/>
          </a:stretch>
        </p:blipFill>
        <p:spPr>
          <a:xfrm>
            <a:off x="9072547" y="3740516"/>
            <a:ext cx="2944251" cy="1522957"/>
          </a:xfrm>
          <a:prstGeom prst="rect">
            <a:avLst/>
          </a:prstGeom>
        </p:spPr>
      </p:pic>
      <p:pic>
        <p:nvPicPr>
          <p:cNvPr id="59" name="Picture 58">
            <a:extLst>
              <a:ext uri="{FF2B5EF4-FFF2-40B4-BE49-F238E27FC236}">
                <a16:creationId xmlns:a16="http://schemas.microsoft.com/office/drawing/2014/main" id="{6D53D5DD-20A2-5722-97D7-610F971AB3E0}"/>
              </a:ext>
            </a:extLst>
          </p:cNvPr>
          <p:cNvPicPr>
            <a:picLocks noChangeAspect="1"/>
          </p:cNvPicPr>
          <p:nvPr/>
        </p:nvPicPr>
        <p:blipFill>
          <a:blip r:embed="rId14"/>
          <a:stretch>
            <a:fillRect/>
          </a:stretch>
        </p:blipFill>
        <p:spPr>
          <a:xfrm>
            <a:off x="9152793" y="5383762"/>
            <a:ext cx="2864005" cy="1366296"/>
          </a:xfrm>
          <a:prstGeom prst="rect">
            <a:avLst/>
          </a:prstGeom>
        </p:spPr>
      </p:pic>
      <p:pic>
        <p:nvPicPr>
          <p:cNvPr id="61" name="Picture 60">
            <a:extLst>
              <a:ext uri="{FF2B5EF4-FFF2-40B4-BE49-F238E27FC236}">
                <a16:creationId xmlns:a16="http://schemas.microsoft.com/office/drawing/2014/main" id="{5B33B421-6DCC-8293-C58F-A59F871ECBDD}"/>
              </a:ext>
            </a:extLst>
          </p:cNvPr>
          <p:cNvPicPr>
            <a:picLocks noChangeAspect="1"/>
          </p:cNvPicPr>
          <p:nvPr/>
        </p:nvPicPr>
        <p:blipFill>
          <a:blip r:embed="rId15"/>
          <a:stretch>
            <a:fillRect/>
          </a:stretch>
        </p:blipFill>
        <p:spPr>
          <a:xfrm>
            <a:off x="9738788" y="1363163"/>
            <a:ext cx="2056512" cy="1006379"/>
          </a:xfrm>
          <a:prstGeom prst="rect">
            <a:avLst/>
          </a:prstGeom>
        </p:spPr>
      </p:pic>
      <p:pic>
        <p:nvPicPr>
          <p:cNvPr id="63" name="Picture 62">
            <a:extLst>
              <a:ext uri="{FF2B5EF4-FFF2-40B4-BE49-F238E27FC236}">
                <a16:creationId xmlns:a16="http://schemas.microsoft.com/office/drawing/2014/main" id="{ABA190BA-150C-97EA-708F-548804521BF8}"/>
              </a:ext>
            </a:extLst>
          </p:cNvPr>
          <p:cNvPicPr>
            <a:picLocks noChangeAspect="1"/>
          </p:cNvPicPr>
          <p:nvPr/>
        </p:nvPicPr>
        <p:blipFill>
          <a:blip r:embed="rId16"/>
          <a:stretch>
            <a:fillRect/>
          </a:stretch>
        </p:blipFill>
        <p:spPr>
          <a:xfrm>
            <a:off x="7065028" y="4499749"/>
            <a:ext cx="1572262" cy="316430"/>
          </a:xfrm>
          <a:prstGeom prst="rect">
            <a:avLst/>
          </a:prstGeom>
        </p:spPr>
      </p:pic>
    </p:spTree>
    <p:extLst>
      <p:ext uri="{BB962C8B-B14F-4D97-AF65-F5344CB8AC3E}">
        <p14:creationId xmlns:p14="http://schemas.microsoft.com/office/powerpoint/2010/main" val="220703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628701AC-5F59-580C-6A6E-C3247893E655}"/>
              </a:ext>
            </a:extLst>
          </p:cNvPr>
          <p:cNvSpPr txBox="1"/>
          <p:nvPr/>
        </p:nvSpPr>
        <p:spPr>
          <a:xfrm>
            <a:off x="264647" y="320169"/>
            <a:ext cx="397736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Model Prediction</a:t>
            </a:r>
            <a:endParaRPr lang="pt-PT" sz="2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B7ACB58-F84B-CE74-0C06-68FD475D564B}"/>
              </a:ext>
            </a:extLst>
          </p:cNvPr>
          <p:cNvSpPr/>
          <p:nvPr/>
        </p:nvSpPr>
        <p:spPr>
          <a:xfrm>
            <a:off x="369843" y="1003589"/>
            <a:ext cx="3473873" cy="275129"/>
          </a:xfrm>
          <a:prstGeom prst="rect">
            <a:avLst/>
          </a:prstGeom>
          <a:solidFill>
            <a:srgbClr val="0CA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Times New Roman" panose="02020603050405020304" pitchFamily="18" charset="0"/>
                <a:cs typeface="Times New Roman" panose="02020603050405020304" pitchFamily="18" charset="0"/>
              </a:rPr>
              <a:t>Modelling Steps</a:t>
            </a:r>
            <a:endParaRPr lang="pt-PT" sz="1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D28DDA1-7468-AC05-5C5E-564863715879}"/>
              </a:ext>
            </a:extLst>
          </p:cNvPr>
          <p:cNvSpPr/>
          <p:nvPr/>
        </p:nvSpPr>
        <p:spPr>
          <a:xfrm>
            <a:off x="4123058" y="1003588"/>
            <a:ext cx="3473873" cy="275129"/>
          </a:xfrm>
          <a:prstGeom prst="rect">
            <a:avLst/>
          </a:prstGeom>
          <a:solidFill>
            <a:srgbClr val="0CA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Times New Roman" panose="02020603050405020304" pitchFamily="18" charset="0"/>
                <a:cs typeface="Times New Roman" panose="02020603050405020304" pitchFamily="18" charset="0"/>
              </a:rPr>
              <a:t>Hyperparameter Tuning</a:t>
            </a:r>
            <a:endParaRPr lang="pt-PT" sz="1400"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F0938A94-EF10-1E19-9480-DE630B958EAC}"/>
              </a:ext>
            </a:extLst>
          </p:cNvPr>
          <p:cNvPicPr>
            <a:picLocks noChangeAspect="1"/>
          </p:cNvPicPr>
          <p:nvPr/>
        </p:nvPicPr>
        <p:blipFill>
          <a:blip r:embed="rId2"/>
          <a:stretch>
            <a:fillRect/>
          </a:stretch>
        </p:blipFill>
        <p:spPr>
          <a:xfrm>
            <a:off x="369843" y="1995936"/>
            <a:ext cx="1931397" cy="893461"/>
          </a:xfrm>
          <a:prstGeom prst="rect">
            <a:avLst/>
          </a:prstGeom>
        </p:spPr>
      </p:pic>
      <p:pic>
        <p:nvPicPr>
          <p:cNvPr id="27" name="Picture 26">
            <a:extLst>
              <a:ext uri="{FF2B5EF4-FFF2-40B4-BE49-F238E27FC236}">
                <a16:creationId xmlns:a16="http://schemas.microsoft.com/office/drawing/2014/main" id="{B1EF1BBD-64EC-1B2B-9D1C-31D4B18D8E35}"/>
              </a:ext>
            </a:extLst>
          </p:cNvPr>
          <p:cNvPicPr>
            <a:picLocks noChangeAspect="1"/>
          </p:cNvPicPr>
          <p:nvPr/>
        </p:nvPicPr>
        <p:blipFill>
          <a:blip r:embed="rId3"/>
          <a:stretch>
            <a:fillRect/>
          </a:stretch>
        </p:blipFill>
        <p:spPr>
          <a:xfrm>
            <a:off x="369843" y="3364442"/>
            <a:ext cx="1626598" cy="384822"/>
          </a:xfrm>
          <a:prstGeom prst="rect">
            <a:avLst/>
          </a:prstGeom>
        </p:spPr>
      </p:pic>
      <p:pic>
        <p:nvPicPr>
          <p:cNvPr id="30" name="Picture 29">
            <a:extLst>
              <a:ext uri="{FF2B5EF4-FFF2-40B4-BE49-F238E27FC236}">
                <a16:creationId xmlns:a16="http://schemas.microsoft.com/office/drawing/2014/main" id="{95A124A6-D659-CDBD-D588-0D219C300339}"/>
              </a:ext>
            </a:extLst>
          </p:cNvPr>
          <p:cNvPicPr>
            <a:picLocks noChangeAspect="1"/>
          </p:cNvPicPr>
          <p:nvPr/>
        </p:nvPicPr>
        <p:blipFill>
          <a:blip r:embed="rId4"/>
          <a:stretch>
            <a:fillRect/>
          </a:stretch>
        </p:blipFill>
        <p:spPr>
          <a:xfrm>
            <a:off x="367003" y="5231278"/>
            <a:ext cx="3231113" cy="689788"/>
          </a:xfrm>
          <a:prstGeom prst="rect">
            <a:avLst/>
          </a:prstGeom>
        </p:spPr>
      </p:pic>
      <p:sp>
        <p:nvSpPr>
          <p:cNvPr id="32" name="TextBox 31">
            <a:extLst>
              <a:ext uri="{FF2B5EF4-FFF2-40B4-BE49-F238E27FC236}">
                <a16:creationId xmlns:a16="http://schemas.microsoft.com/office/drawing/2014/main" id="{60538503-2B6B-9E24-292D-9C32599790D6}"/>
              </a:ext>
            </a:extLst>
          </p:cNvPr>
          <p:cNvSpPr txBox="1"/>
          <p:nvPr/>
        </p:nvSpPr>
        <p:spPr>
          <a:xfrm>
            <a:off x="317244" y="1419487"/>
            <a:ext cx="303267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Import and fit the model to the training data</a:t>
            </a:r>
            <a:endParaRPr lang="pt-PT" sz="105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42C4EED0-BFD9-E9B1-6E3B-34CD54429015}"/>
              </a:ext>
            </a:extLst>
          </p:cNvPr>
          <p:cNvSpPr txBox="1"/>
          <p:nvPr/>
        </p:nvSpPr>
        <p:spPr>
          <a:xfrm>
            <a:off x="264647" y="3110525"/>
            <a:ext cx="3137869"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Predict the target variable</a:t>
            </a:r>
            <a:endParaRPr lang="pt-PT" sz="1050" dirty="0">
              <a:latin typeface="Times New Roman" panose="02020603050405020304" pitchFamily="18" charset="0"/>
              <a:cs typeface="Times New Roman" panose="02020603050405020304" pitchFamily="18" charset="0"/>
            </a:endParaRPr>
          </a:p>
        </p:txBody>
      </p:sp>
      <p:pic>
        <p:nvPicPr>
          <p:cNvPr id="43" name="Picture 42">
            <a:extLst>
              <a:ext uri="{FF2B5EF4-FFF2-40B4-BE49-F238E27FC236}">
                <a16:creationId xmlns:a16="http://schemas.microsoft.com/office/drawing/2014/main" id="{47368C5F-CF66-5B54-A66A-9674CE7AF80F}"/>
              </a:ext>
            </a:extLst>
          </p:cNvPr>
          <p:cNvPicPr>
            <a:picLocks noChangeAspect="1"/>
          </p:cNvPicPr>
          <p:nvPr/>
        </p:nvPicPr>
        <p:blipFill>
          <a:blip r:embed="rId5"/>
          <a:stretch>
            <a:fillRect/>
          </a:stretch>
        </p:blipFill>
        <p:spPr>
          <a:xfrm>
            <a:off x="4045843" y="1973847"/>
            <a:ext cx="3137869" cy="1372237"/>
          </a:xfrm>
          <a:prstGeom prst="rect">
            <a:avLst/>
          </a:prstGeom>
        </p:spPr>
      </p:pic>
      <p:sp>
        <p:nvSpPr>
          <p:cNvPr id="44" name="TextBox 43">
            <a:extLst>
              <a:ext uri="{FF2B5EF4-FFF2-40B4-BE49-F238E27FC236}">
                <a16:creationId xmlns:a16="http://schemas.microsoft.com/office/drawing/2014/main" id="{42ED44AB-DBDA-0ED5-3F4C-F5C48AE23BE9}"/>
              </a:ext>
            </a:extLst>
          </p:cNvPr>
          <p:cNvSpPr txBox="1"/>
          <p:nvPr/>
        </p:nvSpPr>
        <p:spPr>
          <a:xfrm>
            <a:off x="3994922" y="1423953"/>
            <a:ext cx="303267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Use </a:t>
            </a:r>
            <a:r>
              <a:rPr lang="en-GB" sz="1050" dirty="0" err="1">
                <a:latin typeface="Times New Roman" panose="02020603050405020304" pitchFamily="18" charset="0"/>
                <a:cs typeface="Times New Roman" panose="02020603050405020304" pitchFamily="18" charset="0"/>
              </a:rPr>
              <a:t>gridsearchCV</a:t>
            </a:r>
            <a:endParaRPr lang="pt-PT" sz="1050" dirty="0">
              <a:latin typeface="Times New Roman" panose="02020603050405020304" pitchFamily="18" charset="0"/>
              <a:cs typeface="Times New Roman" panose="02020603050405020304" pitchFamily="18" charset="0"/>
            </a:endParaRPr>
          </a:p>
        </p:txBody>
      </p:sp>
      <p:pic>
        <p:nvPicPr>
          <p:cNvPr id="49" name="Picture 48">
            <a:extLst>
              <a:ext uri="{FF2B5EF4-FFF2-40B4-BE49-F238E27FC236}">
                <a16:creationId xmlns:a16="http://schemas.microsoft.com/office/drawing/2014/main" id="{33079B68-2DC7-E352-465F-7B814700A3F5}"/>
              </a:ext>
            </a:extLst>
          </p:cNvPr>
          <p:cNvPicPr>
            <a:picLocks noChangeAspect="1"/>
          </p:cNvPicPr>
          <p:nvPr/>
        </p:nvPicPr>
        <p:blipFill>
          <a:blip r:embed="rId6"/>
          <a:stretch>
            <a:fillRect/>
          </a:stretch>
        </p:blipFill>
        <p:spPr>
          <a:xfrm>
            <a:off x="4045843" y="1685060"/>
            <a:ext cx="2689099" cy="138044"/>
          </a:xfrm>
          <a:prstGeom prst="rect">
            <a:avLst/>
          </a:prstGeom>
        </p:spPr>
      </p:pic>
      <p:pic>
        <p:nvPicPr>
          <p:cNvPr id="51" name="Picture 50">
            <a:extLst>
              <a:ext uri="{FF2B5EF4-FFF2-40B4-BE49-F238E27FC236}">
                <a16:creationId xmlns:a16="http://schemas.microsoft.com/office/drawing/2014/main" id="{CDD50FC4-F586-B226-D9F0-C3167AC37758}"/>
              </a:ext>
            </a:extLst>
          </p:cNvPr>
          <p:cNvPicPr>
            <a:picLocks noChangeAspect="1"/>
          </p:cNvPicPr>
          <p:nvPr/>
        </p:nvPicPr>
        <p:blipFill>
          <a:blip r:embed="rId7"/>
          <a:stretch>
            <a:fillRect/>
          </a:stretch>
        </p:blipFill>
        <p:spPr>
          <a:xfrm>
            <a:off x="369843" y="1748042"/>
            <a:ext cx="2618746" cy="132260"/>
          </a:xfrm>
          <a:prstGeom prst="rect">
            <a:avLst/>
          </a:prstGeom>
        </p:spPr>
      </p:pic>
      <p:pic>
        <p:nvPicPr>
          <p:cNvPr id="53" name="Picture 52">
            <a:extLst>
              <a:ext uri="{FF2B5EF4-FFF2-40B4-BE49-F238E27FC236}">
                <a16:creationId xmlns:a16="http://schemas.microsoft.com/office/drawing/2014/main" id="{3F16B5D8-5BDE-1CC9-3FE8-72EE38FB4B82}"/>
              </a:ext>
            </a:extLst>
          </p:cNvPr>
          <p:cNvPicPr>
            <a:picLocks noChangeAspect="1"/>
          </p:cNvPicPr>
          <p:nvPr/>
        </p:nvPicPr>
        <p:blipFill>
          <a:blip r:embed="rId8"/>
          <a:stretch>
            <a:fillRect/>
          </a:stretch>
        </p:blipFill>
        <p:spPr>
          <a:xfrm>
            <a:off x="3782645" y="4941996"/>
            <a:ext cx="2330797" cy="349831"/>
          </a:xfrm>
          <a:prstGeom prst="rect">
            <a:avLst/>
          </a:prstGeom>
        </p:spPr>
      </p:pic>
      <p:pic>
        <p:nvPicPr>
          <p:cNvPr id="55" name="Picture 54">
            <a:extLst>
              <a:ext uri="{FF2B5EF4-FFF2-40B4-BE49-F238E27FC236}">
                <a16:creationId xmlns:a16="http://schemas.microsoft.com/office/drawing/2014/main" id="{475A2371-6A2C-25C0-735D-C068A9DE8D88}"/>
              </a:ext>
            </a:extLst>
          </p:cNvPr>
          <p:cNvPicPr>
            <a:picLocks noChangeAspect="1"/>
          </p:cNvPicPr>
          <p:nvPr/>
        </p:nvPicPr>
        <p:blipFill>
          <a:blip r:embed="rId9"/>
          <a:stretch>
            <a:fillRect/>
          </a:stretch>
        </p:blipFill>
        <p:spPr>
          <a:xfrm>
            <a:off x="3730500" y="5582339"/>
            <a:ext cx="690296" cy="247799"/>
          </a:xfrm>
          <a:prstGeom prst="rect">
            <a:avLst/>
          </a:prstGeom>
        </p:spPr>
      </p:pic>
      <p:sp>
        <p:nvSpPr>
          <p:cNvPr id="56" name="TextBox 55">
            <a:extLst>
              <a:ext uri="{FF2B5EF4-FFF2-40B4-BE49-F238E27FC236}">
                <a16:creationId xmlns:a16="http://schemas.microsoft.com/office/drawing/2014/main" id="{29EC79F2-B6BA-572F-4221-480E2FDB92E3}"/>
              </a:ext>
            </a:extLst>
          </p:cNvPr>
          <p:cNvSpPr txBox="1"/>
          <p:nvPr/>
        </p:nvSpPr>
        <p:spPr>
          <a:xfrm>
            <a:off x="3710448" y="4636758"/>
            <a:ext cx="3021655"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OR: </a:t>
            </a:r>
            <a:r>
              <a:rPr lang="en-GB" sz="1050" dirty="0">
                <a:latin typeface="Times New Roman" panose="02020603050405020304" pitchFamily="18" charset="0"/>
                <a:cs typeface="Times New Roman" panose="02020603050405020304" pitchFamily="18" charset="0"/>
              </a:rPr>
              <a:t>Cross Validation</a:t>
            </a:r>
            <a:endParaRPr lang="pt-PT" sz="1050" dirty="0">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9768716-AF5B-6E3D-B1F3-3CED9F63ECC6}"/>
              </a:ext>
            </a:extLst>
          </p:cNvPr>
          <p:cNvSpPr/>
          <p:nvPr/>
        </p:nvSpPr>
        <p:spPr>
          <a:xfrm>
            <a:off x="5092318" y="2770089"/>
            <a:ext cx="169933" cy="97104"/>
          </a:xfrm>
          <a:prstGeom prst="rect">
            <a:avLst/>
          </a:prstGeom>
          <a:no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59" name="Picture 58">
            <a:extLst>
              <a:ext uri="{FF2B5EF4-FFF2-40B4-BE49-F238E27FC236}">
                <a16:creationId xmlns:a16="http://schemas.microsoft.com/office/drawing/2014/main" id="{3AB983A7-6CF3-AAF8-69FD-242B1E6DAA16}"/>
              </a:ext>
            </a:extLst>
          </p:cNvPr>
          <p:cNvPicPr>
            <a:picLocks noChangeAspect="1"/>
          </p:cNvPicPr>
          <p:nvPr/>
        </p:nvPicPr>
        <p:blipFill>
          <a:blip r:embed="rId10"/>
          <a:stretch>
            <a:fillRect/>
          </a:stretch>
        </p:blipFill>
        <p:spPr>
          <a:xfrm>
            <a:off x="367003" y="4890674"/>
            <a:ext cx="3231113" cy="235847"/>
          </a:xfrm>
          <a:prstGeom prst="rect">
            <a:avLst/>
          </a:prstGeom>
        </p:spPr>
      </p:pic>
      <p:sp>
        <p:nvSpPr>
          <p:cNvPr id="60" name="Rectangle 59">
            <a:extLst>
              <a:ext uri="{FF2B5EF4-FFF2-40B4-BE49-F238E27FC236}">
                <a16:creationId xmlns:a16="http://schemas.microsoft.com/office/drawing/2014/main" id="{E5A5470D-1FB0-FFCC-D440-76C2124EF1A1}"/>
              </a:ext>
            </a:extLst>
          </p:cNvPr>
          <p:cNvSpPr/>
          <p:nvPr/>
        </p:nvSpPr>
        <p:spPr>
          <a:xfrm>
            <a:off x="8193493" y="1003588"/>
            <a:ext cx="3473873" cy="275129"/>
          </a:xfrm>
          <a:prstGeom prst="rect">
            <a:avLst/>
          </a:prstGeom>
          <a:solidFill>
            <a:srgbClr val="0CA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Times New Roman" panose="02020603050405020304" pitchFamily="18" charset="0"/>
                <a:cs typeface="Times New Roman" panose="02020603050405020304" pitchFamily="18" charset="0"/>
              </a:rPr>
              <a:t>Pipeline</a:t>
            </a:r>
            <a:endParaRPr lang="pt-PT" sz="1400" b="1" dirty="0">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71CDEF39-36C8-2179-EA05-21A6B660F1CA}"/>
              </a:ext>
            </a:extLst>
          </p:cNvPr>
          <p:cNvSpPr/>
          <p:nvPr/>
        </p:nvSpPr>
        <p:spPr>
          <a:xfrm>
            <a:off x="367003" y="3844491"/>
            <a:ext cx="11297524" cy="275129"/>
          </a:xfrm>
          <a:prstGeom prst="rect">
            <a:avLst/>
          </a:prstGeom>
          <a:solidFill>
            <a:srgbClr val="0CA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Times New Roman" panose="02020603050405020304" pitchFamily="18" charset="0"/>
                <a:cs typeface="Times New Roman" panose="02020603050405020304" pitchFamily="18" charset="0"/>
              </a:rPr>
              <a:t>Score</a:t>
            </a:r>
            <a:endParaRPr lang="pt-PT" sz="1400" b="1" dirty="0">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D73CE8F0-83AA-6895-6452-F71961957F10}"/>
              </a:ext>
            </a:extLst>
          </p:cNvPr>
          <p:cNvSpPr/>
          <p:nvPr/>
        </p:nvSpPr>
        <p:spPr>
          <a:xfrm>
            <a:off x="367003" y="4239176"/>
            <a:ext cx="5746439" cy="275129"/>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Times New Roman" panose="02020603050405020304" pitchFamily="18" charset="0"/>
                <a:cs typeface="Times New Roman" panose="02020603050405020304" pitchFamily="18" charset="0"/>
              </a:rPr>
              <a:t>Regression</a:t>
            </a:r>
            <a:endParaRPr lang="pt-PT" sz="1400" b="1" dirty="0">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76055E7C-543C-BB3D-0C94-E2DCD4049831}"/>
              </a:ext>
            </a:extLst>
          </p:cNvPr>
          <p:cNvSpPr/>
          <p:nvPr/>
        </p:nvSpPr>
        <p:spPr>
          <a:xfrm>
            <a:off x="6217920" y="4239176"/>
            <a:ext cx="5446607" cy="275129"/>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Times New Roman" panose="02020603050405020304" pitchFamily="18" charset="0"/>
                <a:cs typeface="Times New Roman" panose="02020603050405020304" pitchFamily="18" charset="0"/>
              </a:rPr>
              <a:t>Classification</a:t>
            </a:r>
            <a:endParaRPr lang="pt-PT" sz="1400" b="1"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285D342C-C1EE-2020-0B10-F511895D908B}"/>
              </a:ext>
            </a:extLst>
          </p:cNvPr>
          <p:cNvSpPr txBox="1"/>
          <p:nvPr/>
        </p:nvSpPr>
        <p:spPr>
          <a:xfrm>
            <a:off x="314405" y="4612163"/>
            <a:ext cx="303267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Imports and call the functions (</a:t>
            </a:r>
            <a:r>
              <a:rPr lang="en-GB" sz="1050" dirty="0" err="1">
                <a:latin typeface="Times New Roman" panose="02020603050405020304" pitchFamily="18" charset="0"/>
                <a:cs typeface="Times New Roman" panose="02020603050405020304" pitchFamily="18" charset="0"/>
              </a:rPr>
              <a:t>y_test</a:t>
            </a:r>
            <a:r>
              <a:rPr lang="en-GB" sz="1050" dirty="0">
                <a:latin typeface="Times New Roman" panose="02020603050405020304" pitchFamily="18" charset="0"/>
                <a:cs typeface="Times New Roman" panose="02020603050405020304" pitchFamily="18" charset="0"/>
              </a:rPr>
              <a:t>, </a:t>
            </a:r>
            <a:r>
              <a:rPr lang="en-GB" sz="1050" dirty="0" err="1">
                <a:latin typeface="Times New Roman" panose="02020603050405020304" pitchFamily="18" charset="0"/>
                <a:cs typeface="Times New Roman" panose="02020603050405020304" pitchFamily="18" charset="0"/>
              </a:rPr>
              <a:t>yhat</a:t>
            </a:r>
            <a:r>
              <a:rPr lang="en-GB" sz="1050" dirty="0">
                <a:latin typeface="Times New Roman" panose="02020603050405020304" pitchFamily="18" charset="0"/>
                <a:cs typeface="Times New Roman" panose="02020603050405020304" pitchFamily="18" charset="0"/>
              </a:rPr>
              <a:t>)</a:t>
            </a:r>
            <a:endParaRPr lang="pt-PT" sz="1050" dirty="0">
              <a:latin typeface="Times New Roman" panose="02020603050405020304" pitchFamily="18" charset="0"/>
              <a:cs typeface="Times New Roman" panose="02020603050405020304" pitchFamily="18" charset="0"/>
            </a:endParaRPr>
          </a:p>
        </p:txBody>
      </p:sp>
      <p:pic>
        <p:nvPicPr>
          <p:cNvPr id="66" name="Picture 65">
            <a:extLst>
              <a:ext uri="{FF2B5EF4-FFF2-40B4-BE49-F238E27FC236}">
                <a16:creationId xmlns:a16="http://schemas.microsoft.com/office/drawing/2014/main" id="{1B3C5657-28AC-084B-6A04-BE2CCD5EA702}"/>
              </a:ext>
            </a:extLst>
          </p:cNvPr>
          <p:cNvPicPr>
            <a:picLocks noChangeAspect="1"/>
          </p:cNvPicPr>
          <p:nvPr/>
        </p:nvPicPr>
        <p:blipFill>
          <a:blip r:embed="rId11"/>
          <a:stretch>
            <a:fillRect/>
          </a:stretch>
        </p:blipFill>
        <p:spPr>
          <a:xfrm>
            <a:off x="8751187" y="5791367"/>
            <a:ext cx="2324860" cy="839736"/>
          </a:xfrm>
          <a:prstGeom prst="rect">
            <a:avLst/>
          </a:prstGeom>
        </p:spPr>
      </p:pic>
      <p:sp>
        <p:nvSpPr>
          <p:cNvPr id="67" name="TextBox 66">
            <a:extLst>
              <a:ext uri="{FF2B5EF4-FFF2-40B4-BE49-F238E27FC236}">
                <a16:creationId xmlns:a16="http://schemas.microsoft.com/office/drawing/2014/main" id="{154DFCE8-F0CE-0BA8-9CBD-8C8B99C74F75}"/>
              </a:ext>
            </a:extLst>
          </p:cNvPr>
          <p:cNvSpPr txBox="1"/>
          <p:nvPr/>
        </p:nvSpPr>
        <p:spPr>
          <a:xfrm>
            <a:off x="8691747" y="5470339"/>
            <a:ext cx="147788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Confusion Matrix</a:t>
            </a:r>
            <a:endParaRPr lang="pt-PT" sz="1100" dirty="0">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C2142F7A-C254-555E-D24F-304AB74EB784}"/>
              </a:ext>
            </a:extLst>
          </p:cNvPr>
          <p:cNvPicPr>
            <a:picLocks noChangeAspect="1"/>
          </p:cNvPicPr>
          <p:nvPr/>
        </p:nvPicPr>
        <p:blipFill>
          <a:blip r:embed="rId12"/>
          <a:stretch>
            <a:fillRect/>
          </a:stretch>
        </p:blipFill>
        <p:spPr>
          <a:xfrm>
            <a:off x="10589810" y="5667347"/>
            <a:ext cx="376458" cy="373486"/>
          </a:xfrm>
          <a:prstGeom prst="rect">
            <a:avLst/>
          </a:prstGeom>
        </p:spPr>
      </p:pic>
      <p:pic>
        <p:nvPicPr>
          <p:cNvPr id="71" name="Picture 70">
            <a:extLst>
              <a:ext uri="{FF2B5EF4-FFF2-40B4-BE49-F238E27FC236}">
                <a16:creationId xmlns:a16="http://schemas.microsoft.com/office/drawing/2014/main" id="{D7E763DD-88E7-2557-0EB2-4C7B50B3B311}"/>
              </a:ext>
            </a:extLst>
          </p:cNvPr>
          <p:cNvPicPr>
            <a:picLocks noChangeAspect="1"/>
          </p:cNvPicPr>
          <p:nvPr/>
        </p:nvPicPr>
        <p:blipFill>
          <a:blip r:embed="rId13"/>
          <a:stretch>
            <a:fillRect/>
          </a:stretch>
        </p:blipFill>
        <p:spPr>
          <a:xfrm>
            <a:off x="6436277" y="5791367"/>
            <a:ext cx="1980182" cy="215061"/>
          </a:xfrm>
          <a:prstGeom prst="rect">
            <a:avLst/>
          </a:prstGeom>
        </p:spPr>
      </p:pic>
      <p:pic>
        <p:nvPicPr>
          <p:cNvPr id="73" name="Picture 72">
            <a:extLst>
              <a:ext uri="{FF2B5EF4-FFF2-40B4-BE49-F238E27FC236}">
                <a16:creationId xmlns:a16="http://schemas.microsoft.com/office/drawing/2014/main" id="{555372E3-897E-D704-A888-D33BD00FA34A}"/>
              </a:ext>
            </a:extLst>
          </p:cNvPr>
          <p:cNvPicPr>
            <a:picLocks noChangeAspect="1"/>
          </p:cNvPicPr>
          <p:nvPr/>
        </p:nvPicPr>
        <p:blipFill>
          <a:blip r:embed="rId14"/>
          <a:stretch>
            <a:fillRect/>
          </a:stretch>
        </p:blipFill>
        <p:spPr>
          <a:xfrm>
            <a:off x="6436277" y="6100924"/>
            <a:ext cx="1647065" cy="637073"/>
          </a:xfrm>
          <a:prstGeom prst="rect">
            <a:avLst/>
          </a:prstGeom>
        </p:spPr>
      </p:pic>
      <p:sp>
        <p:nvSpPr>
          <p:cNvPr id="74" name="TextBox 73">
            <a:extLst>
              <a:ext uri="{FF2B5EF4-FFF2-40B4-BE49-F238E27FC236}">
                <a16:creationId xmlns:a16="http://schemas.microsoft.com/office/drawing/2014/main" id="{AAB05D42-27BA-37B9-3562-6C6C0074B372}"/>
              </a:ext>
            </a:extLst>
          </p:cNvPr>
          <p:cNvSpPr txBox="1"/>
          <p:nvPr/>
        </p:nvSpPr>
        <p:spPr>
          <a:xfrm>
            <a:off x="6266668" y="5484941"/>
            <a:ext cx="1816674"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Classification Report</a:t>
            </a:r>
            <a:endParaRPr lang="pt-PT" sz="1100" dirty="0">
              <a:latin typeface="Times New Roman" panose="02020603050405020304" pitchFamily="18" charset="0"/>
              <a:cs typeface="Times New Roman" panose="02020603050405020304" pitchFamily="18" charset="0"/>
            </a:endParaRPr>
          </a:p>
        </p:txBody>
      </p:sp>
      <p:pic>
        <p:nvPicPr>
          <p:cNvPr id="76" name="Picture 75">
            <a:extLst>
              <a:ext uri="{FF2B5EF4-FFF2-40B4-BE49-F238E27FC236}">
                <a16:creationId xmlns:a16="http://schemas.microsoft.com/office/drawing/2014/main" id="{EB9BAED9-2EE6-E8C4-6232-004775710291}"/>
              </a:ext>
            </a:extLst>
          </p:cNvPr>
          <p:cNvPicPr>
            <a:picLocks noChangeAspect="1"/>
          </p:cNvPicPr>
          <p:nvPr/>
        </p:nvPicPr>
        <p:blipFill>
          <a:blip r:embed="rId15"/>
          <a:stretch>
            <a:fillRect/>
          </a:stretch>
        </p:blipFill>
        <p:spPr>
          <a:xfrm>
            <a:off x="6325313" y="4838455"/>
            <a:ext cx="2584532" cy="261610"/>
          </a:xfrm>
          <a:prstGeom prst="rect">
            <a:avLst/>
          </a:prstGeom>
        </p:spPr>
      </p:pic>
      <p:sp>
        <p:nvSpPr>
          <p:cNvPr id="77" name="TextBox 76">
            <a:extLst>
              <a:ext uri="{FF2B5EF4-FFF2-40B4-BE49-F238E27FC236}">
                <a16:creationId xmlns:a16="http://schemas.microsoft.com/office/drawing/2014/main" id="{12859902-0A0C-01A2-1460-8F8C34C6CE10}"/>
              </a:ext>
            </a:extLst>
          </p:cNvPr>
          <p:cNvSpPr txBox="1"/>
          <p:nvPr/>
        </p:nvSpPr>
        <p:spPr>
          <a:xfrm>
            <a:off x="6304608" y="4554437"/>
            <a:ext cx="1816674" cy="261610"/>
          </a:xfrm>
          <a:prstGeom prst="rect">
            <a:avLst/>
          </a:prstGeom>
          <a:noFill/>
        </p:spPr>
        <p:txBody>
          <a:bodyPr wrap="square" rtlCol="0">
            <a:spAutoFit/>
          </a:bodyPr>
          <a:lstStyle/>
          <a:p>
            <a:r>
              <a:rPr lang="en-GB" sz="1100" b="1" dirty="0">
                <a:latin typeface="Times New Roman" panose="02020603050405020304" pitchFamily="18" charset="0"/>
                <a:cs typeface="Times New Roman" panose="02020603050405020304" pitchFamily="18" charset="0"/>
              </a:rPr>
              <a:t>Step 1: </a:t>
            </a:r>
            <a:r>
              <a:rPr lang="en-GB" sz="1100" dirty="0">
                <a:latin typeface="Times New Roman" panose="02020603050405020304" pitchFamily="18" charset="0"/>
                <a:cs typeface="Times New Roman" panose="02020603050405020304" pitchFamily="18" charset="0"/>
              </a:rPr>
              <a:t>Imports</a:t>
            </a:r>
            <a:endParaRPr lang="pt-PT" sz="1100" dirty="0">
              <a:latin typeface="Times New Roman" panose="02020603050405020304" pitchFamily="18" charset="0"/>
              <a:cs typeface="Times New Roman" panose="02020603050405020304" pitchFamily="18" charset="0"/>
            </a:endParaRPr>
          </a:p>
        </p:txBody>
      </p:sp>
      <p:pic>
        <p:nvPicPr>
          <p:cNvPr id="79" name="Picture 78">
            <a:extLst>
              <a:ext uri="{FF2B5EF4-FFF2-40B4-BE49-F238E27FC236}">
                <a16:creationId xmlns:a16="http://schemas.microsoft.com/office/drawing/2014/main" id="{53ADA7E3-C84B-DADC-A31D-C676A9A5752B}"/>
              </a:ext>
            </a:extLst>
          </p:cNvPr>
          <p:cNvPicPr>
            <a:picLocks noChangeAspect="1"/>
          </p:cNvPicPr>
          <p:nvPr/>
        </p:nvPicPr>
        <p:blipFill>
          <a:blip r:embed="rId16"/>
          <a:stretch>
            <a:fillRect/>
          </a:stretch>
        </p:blipFill>
        <p:spPr>
          <a:xfrm>
            <a:off x="6325313" y="5121309"/>
            <a:ext cx="2420887" cy="203574"/>
          </a:xfrm>
          <a:prstGeom prst="rect">
            <a:avLst/>
          </a:prstGeom>
        </p:spPr>
      </p:pic>
      <p:pic>
        <p:nvPicPr>
          <p:cNvPr id="83" name="Picture 82">
            <a:extLst>
              <a:ext uri="{FF2B5EF4-FFF2-40B4-BE49-F238E27FC236}">
                <a16:creationId xmlns:a16="http://schemas.microsoft.com/office/drawing/2014/main" id="{47B3FD32-4060-0AC1-CBCD-C20AB32F1171}"/>
              </a:ext>
            </a:extLst>
          </p:cNvPr>
          <p:cNvPicPr>
            <a:picLocks noChangeAspect="1"/>
          </p:cNvPicPr>
          <p:nvPr/>
        </p:nvPicPr>
        <p:blipFill>
          <a:blip r:embed="rId17"/>
          <a:stretch>
            <a:fillRect/>
          </a:stretch>
        </p:blipFill>
        <p:spPr>
          <a:xfrm>
            <a:off x="9070970" y="4807255"/>
            <a:ext cx="2622071" cy="465407"/>
          </a:xfrm>
          <a:prstGeom prst="rect">
            <a:avLst/>
          </a:prstGeom>
        </p:spPr>
      </p:pic>
      <p:sp>
        <p:nvSpPr>
          <p:cNvPr id="84" name="TextBox 83">
            <a:extLst>
              <a:ext uri="{FF2B5EF4-FFF2-40B4-BE49-F238E27FC236}">
                <a16:creationId xmlns:a16="http://schemas.microsoft.com/office/drawing/2014/main" id="{D9E9FEFC-32F8-C673-21E6-EE5B0B7BE5DD}"/>
              </a:ext>
            </a:extLst>
          </p:cNvPr>
          <p:cNvSpPr txBox="1"/>
          <p:nvPr/>
        </p:nvSpPr>
        <p:spPr>
          <a:xfrm>
            <a:off x="8901924" y="4514184"/>
            <a:ext cx="147788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Metrics</a:t>
            </a:r>
            <a:endParaRPr lang="pt-PT" sz="1100" dirty="0">
              <a:latin typeface="Times New Roman" panose="02020603050405020304" pitchFamily="18" charset="0"/>
              <a:cs typeface="Times New Roman" panose="02020603050405020304" pitchFamily="18" charset="0"/>
            </a:endParaRPr>
          </a:p>
        </p:txBody>
      </p:sp>
      <p:sp>
        <p:nvSpPr>
          <p:cNvPr id="85" name="TextBox 84">
            <a:extLst>
              <a:ext uri="{FF2B5EF4-FFF2-40B4-BE49-F238E27FC236}">
                <a16:creationId xmlns:a16="http://schemas.microsoft.com/office/drawing/2014/main" id="{BCF7995A-B7B6-359E-5CB1-F2B187B97EAA}"/>
              </a:ext>
            </a:extLst>
          </p:cNvPr>
          <p:cNvSpPr txBox="1"/>
          <p:nvPr/>
        </p:nvSpPr>
        <p:spPr>
          <a:xfrm>
            <a:off x="10835640" y="5323735"/>
            <a:ext cx="857401" cy="261610"/>
          </a:xfrm>
          <a:prstGeom prst="rect">
            <a:avLst/>
          </a:prstGeom>
          <a:noFill/>
        </p:spPr>
        <p:txBody>
          <a:bodyPr wrap="square" rtlCol="0">
            <a:spAutoFit/>
          </a:bodyPr>
          <a:lstStyle/>
          <a:p>
            <a:r>
              <a:rPr lang="en-GB" sz="1100" b="1" dirty="0">
                <a:latin typeface="Times New Roman" panose="02020603050405020304" pitchFamily="18" charset="0"/>
                <a:cs typeface="Times New Roman" panose="02020603050405020304" pitchFamily="18" charset="0"/>
              </a:rPr>
              <a:t>ROC/AUC</a:t>
            </a:r>
            <a:endParaRPr lang="pt-PT" sz="1100" b="1" dirty="0">
              <a:latin typeface="Times New Roman" panose="02020603050405020304" pitchFamily="18" charset="0"/>
              <a:cs typeface="Times New Roman" panose="02020603050405020304" pitchFamily="18" charset="0"/>
            </a:endParaRPr>
          </a:p>
        </p:txBody>
      </p:sp>
      <p:pic>
        <p:nvPicPr>
          <p:cNvPr id="89" name="Picture 88">
            <a:extLst>
              <a:ext uri="{FF2B5EF4-FFF2-40B4-BE49-F238E27FC236}">
                <a16:creationId xmlns:a16="http://schemas.microsoft.com/office/drawing/2014/main" id="{D1E72E1A-B189-90C3-1D13-5599DEDFBDC8}"/>
              </a:ext>
            </a:extLst>
          </p:cNvPr>
          <p:cNvPicPr>
            <a:picLocks noChangeAspect="1"/>
          </p:cNvPicPr>
          <p:nvPr/>
        </p:nvPicPr>
        <p:blipFill>
          <a:blip r:embed="rId18"/>
          <a:stretch>
            <a:fillRect/>
          </a:stretch>
        </p:blipFill>
        <p:spPr>
          <a:xfrm>
            <a:off x="8240470" y="1952100"/>
            <a:ext cx="3473873" cy="806092"/>
          </a:xfrm>
          <a:prstGeom prst="rect">
            <a:avLst/>
          </a:prstGeom>
        </p:spPr>
      </p:pic>
      <p:pic>
        <p:nvPicPr>
          <p:cNvPr id="91" name="Picture 90">
            <a:extLst>
              <a:ext uri="{FF2B5EF4-FFF2-40B4-BE49-F238E27FC236}">
                <a16:creationId xmlns:a16="http://schemas.microsoft.com/office/drawing/2014/main" id="{03856A5D-3F3D-980E-2F70-84058B3784E3}"/>
              </a:ext>
            </a:extLst>
          </p:cNvPr>
          <p:cNvPicPr>
            <a:picLocks noChangeAspect="1"/>
          </p:cNvPicPr>
          <p:nvPr/>
        </p:nvPicPr>
        <p:blipFill>
          <a:blip r:embed="rId19"/>
          <a:stretch>
            <a:fillRect/>
          </a:stretch>
        </p:blipFill>
        <p:spPr>
          <a:xfrm>
            <a:off x="8180876" y="1726992"/>
            <a:ext cx="1826576" cy="153310"/>
          </a:xfrm>
          <a:prstGeom prst="rect">
            <a:avLst/>
          </a:prstGeom>
        </p:spPr>
      </p:pic>
      <p:sp>
        <p:nvSpPr>
          <p:cNvPr id="94" name="TextBox 93">
            <a:extLst>
              <a:ext uri="{FF2B5EF4-FFF2-40B4-BE49-F238E27FC236}">
                <a16:creationId xmlns:a16="http://schemas.microsoft.com/office/drawing/2014/main" id="{C2CC3518-1423-D6B5-7ABF-CFFC4E9DBAEB}"/>
              </a:ext>
            </a:extLst>
          </p:cNvPr>
          <p:cNvSpPr txBox="1"/>
          <p:nvPr/>
        </p:nvSpPr>
        <p:spPr>
          <a:xfrm>
            <a:off x="8180876" y="1408767"/>
            <a:ext cx="303267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Use Pipeline module</a:t>
            </a:r>
            <a:endParaRPr lang="pt-PT" sz="1050" dirty="0">
              <a:latin typeface="Times New Roman" panose="02020603050405020304" pitchFamily="18" charset="0"/>
              <a:cs typeface="Times New Roman" panose="02020603050405020304" pitchFamily="18" charset="0"/>
            </a:endParaRPr>
          </a:p>
        </p:txBody>
      </p:sp>
      <p:sp>
        <p:nvSpPr>
          <p:cNvPr id="95" name="Rectangle 94">
            <a:extLst>
              <a:ext uri="{FF2B5EF4-FFF2-40B4-BE49-F238E27FC236}">
                <a16:creationId xmlns:a16="http://schemas.microsoft.com/office/drawing/2014/main" id="{879B6383-A7DC-85D9-A9AB-BE5C11E6937B}"/>
              </a:ext>
            </a:extLst>
          </p:cNvPr>
          <p:cNvSpPr/>
          <p:nvPr/>
        </p:nvSpPr>
        <p:spPr>
          <a:xfrm>
            <a:off x="314406" y="1995937"/>
            <a:ext cx="52598" cy="868840"/>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6" name="Rectangle 95">
            <a:extLst>
              <a:ext uri="{FF2B5EF4-FFF2-40B4-BE49-F238E27FC236}">
                <a16:creationId xmlns:a16="http://schemas.microsoft.com/office/drawing/2014/main" id="{9DB824F4-8AAB-C4A7-1B2E-7CBCE0575CC9}"/>
              </a:ext>
            </a:extLst>
          </p:cNvPr>
          <p:cNvSpPr/>
          <p:nvPr/>
        </p:nvSpPr>
        <p:spPr>
          <a:xfrm>
            <a:off x="314405" y="3369594"/>
            <a:ext cx="52598" cy="358082"/>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7" name="Rectangle 96">
            <a:extLst>
              <a:ext uri="{FF2B5EF4-FFF2-40B4-BE49-F238E27FC236}">
                <a16:creationId xmlns:a16="http://schemas.microsoft.com/office/drawing/2014/main" id="{60822908-9C08-0D17-EEA3-73633593E5AA}"/>
              </a:ext>
            </a:extLst>
          </p:cNvPr>
          <p:cNvSpPr/>
          <p:nvPr/>
        </p:nvSpPr>
        <p:spPr>
          <a:xfrm>
            <a:off x="3994922" y="1685060"/>
            <a:ext cx="50425" cy="1692931"/>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8" name="Rectangle 97">
            <a:extLst>
              <a:ext uri="{FF2B5EF4-FFF2-40B4-BE49-F238E27FC236}">
                <a16:creationId xmlns:a16="http://schemas.microsoft.com/office/drawing/2014/main" id="{227E76AF-7E46-8A88-A1B0-F1C7EDCF0067}"/>
              </a:ext>
            </a:extLst>
          </p:cNvPr>
          <p:cNvSpPr/>
          <p:nvPr/>
        </p:nvSpPr>
        <p:spPr>
          <a:xfrm>
            <a:off x="8155663" y="1708031"/>
            <a:ext cx="50425" cy="1040951"/>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9" name="Rectangle 98">
            <a:extLst>
              <a:ext uri="{FF2B5EF4-FFF2-40B4-BE49-F238E27FC236}">
                <a16:creationId xmlns:a16="http://schemas.microsoft.com/office/drawing/2014/main" id="{DD74897C-78F8-E1E3-81DF-C64507883C35}"/>
              </a:ext>
            </a:extLst>
          </p:cNvPr>
          <p:cNvSpPr/>
          <p:nvPr/>
        </p:nvSpPr>
        <p:spPr>
          <a:xfrm>
            <a:off x="323325" y="4890675"/>
            <a:ext cx="45719" cy="1025212"/>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0" name="Rectangle 99">
            <a:extLst>
              <a:ext uri="{FF2B5EF4-FFF2-40B4-BE49-F238E27FC236}">
                <a16:creationId xmlns:a16="http://schemas.microsoft.com/office/drawing/2014/main" id="{C85066D8-7A2A-24F1-0D98-1EF23F6B3A79}"/>
              </a:ext>
            </a:extLst>
          </p:cNvPr>
          <p:cNvSpPr/>
          <p:nvPr/>
        </p:nvSpPr>
        <p:spPr>
          <a:xfrm>
            <a:off x="3714470" y="4938173"/>
            <a:ext cx="63440" cy="334490"/>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1" name="Rectangle 100">
            <a:extLst>
              <a:ext uri="{FF2B5EF4-FFF2-40B4-BE49-F238E27FC236}">
                <a16:creationId xmlns:a16="http://schemas.microsoft.com/office/drawing/2014/main" id="{82E481DD-33A8-4A9F-4983-AAD0AD2DCB3F}"/>
              </a:ext>
            </a:extLst>
          </p:cNvPr>
          <p:cNvSpPr/>
          <p:nvPr/>
        </p:nvSpPr>
        <p:spPr>
          <a:xfrm>
            <a:off x="6390558" y="5746551"/>
            <a:ext cx="45719" cy="1025212"/>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2" name="Rectangle 101">
            <a:extLst>
              <a:ext uri="{FF2B5EF4-FFF2-40B4-BE49-F238E27FC236}">
                <a16:creationId xmlns:a16="http://schemas.microsoft.com/office/drawing/2014/main" id="{A5295861-A9EE-457F-3F40-F315859D2B4F}"/>
              </a:ext>
            </a:extLst>
          </p:cNvPr>
          <p:cNvSpPr/>
          <p:nvPr/>
        </p:nvSpPr>
        <p:spPr>
          <a:xfrm>
            <a:off x="8687863" y="5826871"/>
            <a:ext cx="45719" cy="804232"/>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3" name="Rectangle 102">
            <a:extLst>
              <a:ext uri="{FF2B5EF4-FFF2-40B4-BE49-F238E27FC236}">
                <a16:creationId xmlns:a16="http://schemas.microsoft.com/office/drawing/2014/main" id="{C4C962EB-79D6-A31D-8AB5-D4CFA81DE495}"/>
              </a:ext>
            </a:extLst>
          </p:cNvPr>
          <p:cNvSpPr/>
          <p:nvPr/>
        </p:nvSpPr>
        <p:spPr>
          <a:xfrm>
            <a:off x="9033030" y="4820980"/>
            <a:ext cx="45719" cy="451682"/>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4" name="Rectangle 103">
            <a:extLst>
              <a:ext uri="{FF2B5EF4-FFF2-40B4-BE49-F238E27FC236}">
                <a16:creationId xmlns:a16="http://schemas.microsoft.com/office/drawing/2014/main" id="{22E3C916-CC32-F88A-73F6-AF2F8B418FD1}"/>
              </a:ext>
            </a:extLst>
          </p:cNvPr>
          <p:cNvSpPr/>
          <p:nvPr/>
        </p:nvSpPr>
        <p:spPr>
          <a:xfrm>
            <a:off x="6281748" y="4826765"/>
            <a:ext cx="63440" cy="506420"/>
          </a:xfrm>
          <a:prstGeom prst="rect">
            <a:avLst/>
          </a:prstGeom>
          <a:solidFill>
            <a:srgbClr val="0CAC9D"/>
          </a:solidFill>
          <a:ln>
            <a:solidFill>
              <a:srgbClr val="0CAC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5" name="TextBox 104">
            <a:extLst>
              <a:ext uri="{FF2B5EF4-FFF2-40B4-BE49-F238E27FC236}">
                <a16:creationId xmlns:a16="http://schemas.microsoft.com/office/drawing/2014/main" id="{660B0F71-54E6-435F-497A-2F9269B8C55F}"/>
              </a:ext>
            </a:extLst>
          </p:cNvPr>
          <p:cNvSpPr txBox="1"/>
          <p:nvPr/>
        </p:nvSpPr>
        <p:spPr>
          <a:xfrm>
            <a:off x="2427611" y="1995936"/>
            <a:ext cx="1480331" cy="954107"/>
          </a:xfrm>
          <a:prstGeom prst="rect">
            <a:avLst/>
          </a:prstGeom>
          <a:noFill/>
        </p:spPr>
        <p:txBody>
          <a:bodyPr wrap="square" rtlCol="0">
            <a:spAutoFit/>
          </a:bodyPr>
          <a:lstStyle/>
          <a:p>
            <a:r>
              <a:rPr lang="en-GB" sz="800" dirty="0">
                <a:latin typeface="Times New Roman" panose="02020603050405020304" pitchFamily="18" charset="0"/>
                <a:cs typeface="Times New Roman" panose="02020603050405020304" pitchFamily="18" charset="0"/>
              </a:rPr>
              <a:t>In LR, the methods:</a:t>
            </a:r>
          </a:p>
          <a:p>
            <a:endParaRPr lang="pt-PT" sz="800" dirty="0">
              <a:latin typeface="Times New Roman" panose="02020603050405020304" pitchFamily="18" charset="0"/>
              <a:cs typeface="Times New Roman" panose="02020603050405020304" pitchFamily="18" charset="0"/>
            </a:endParaRPr>
          </a:p>
          <a:p>
            <a:r>
              <a:rPr lang="pt-PT" sz="800" b="1" dirty="0">
                <a:latin typeface="Times New Roman" panose="02020603050405020304" pitchFamily="18" charset="0"/>
                <a:cs typeface="Times New Roman" panose="02020603050405020304" pitchFamily="18" charset="0"/>
              </a:rPr>
              <a:t>LRmodel.intercept_</a:t>
            </a:r>
          </a:p>
          <a:p>
            <a:r>
              <a:rPr lang="pt-PT" sz="800" b="1" dirty="0">
                <a:latin typeface="Times New Roman" panose="02020603050405020304" pitchFamily="18" charset="0"/>
                <a:cs typeface="Times New Roman" panose="02020603050405020304" pitchFamily="18" charset="0"/>
              </a:rPr>
              <a:t>LRmodel.coef_</a:t>
            </a:r>
          </a:p>
          <a:p>
            <a:endParaRPr lang="pt-PT" sz="800" dirty="0">
              <a:latin typeface="Times New Roman" panose="02020603050405020304" pitchFamily="18" charset="0"/>
              <a:cs typeface="Times New Roman" panose="02020603050405020304" pitchFamily="18" charset="0"/>
            </a:endParaRPr>
          </a:p>
          <a:p>
            <a:r>
              <a:rPr lang="pt-PT" sz="800" dirty="0">
                <a:latin typeface="Times New Roman" panose="02020603050405020304" pitchFamily="18" charset="0"/>
                <a:cs typeface="Times New Roman" panose="02020603050405020304" pitchFamily="18" charset="0"/>
              </a:rPr>
              <a:t>Give the equation slope and intercept</a:t>
            </a:r>
          </a:p>
        </p:txBody>
      </p:sp>
      <p:pic>
        <p:nvPicPr>
          <p:cNvPr id="107" name="Picture 106">
            <a:extLst>
              <a:ext uri="{FF2B5EF4-FFF2-40B4-BE49-F238E27FC236}">
                <a16:creationId xmlns:a16="http://schemas.microsoft.com/office/drawing/2014/main" id="{8869E13D-318B-FE70-D3F5-3079FEF1258F}"/>
              </a:ext>
            </a:extLst>
          </p:cNvPr>
          <p:cNvPicPr>
            <a:picLocks noChangeAspect="1"/>
          </p:cNvPicPr>
          <p:nvPr/>
        </p:nvPicPr>
        <p:blipFill>
          <a:blip r:embed="rId20"/>
          <a:stretch>
            <a:fillRect/>
          </a:stretch>
        </p:blipFill>
        <p:spPr>
          <a:xfrm>
            <a:off x="4664164" y="5543183"/>
            <a:ext cx="1351601" cy="1195647"/>
          </a:xfrm>
          <a:prstGeom prst="rect">
            <a:avLst/>
          </a:prstGeom>
        </p:spPr>
      </p:pic>
      <p:sp>
        <p:nvSpPr>
          <p:cNvPr id="108" name="TextBox 107">
            <a:extLst>
              <a:ext uri="{FF2B5EF4-FFF2-40B4-BE49-F238E27FC236}">
                <a16:creationId xmlns:a16="http://schemas.microsoft.com/office/drawing/2014/main" id="{55B6DF87-8E0E-1E7B-7220-9A9E4B0CD910}"/>
              </a:ext>
            </a:extLst>
          </p:cNvPr>
          <p:cNvSpPr txBox="1"/>
          <p:nvPr/>
        </p:nvSpPr>
        <p:spPr>
          <a:xfrm>
            <a:off x="3347079" y="6100924"/>
            <a:ext cx="1351601" cy="577081"/>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Residual Plot: </a:t>
            </a:r>
            <a:r>
              <a:rPr lang="en-GB" sz="1050" dirty="0">
                <a:latin typeface="Times New Roman" panose="02020603050405020304" pitchFamily="18" charset="0"/>
                <a:cs typeface="Times New Roman" panose="02020603050405020304" pitchFamily="18" charset="0"/>
              </a:rPr>
              <a:t>Difference between y and </a:t>
            </a:r>
            <a:r>
              <a:rPr lang="en-GB" sz="1050" dirty="0" err="1">
                <a:latin typeface="Times New Roman" panose="02020603050405020304" pitchFamily="18" charset="0"/>
                <a:cs typeface="Times New Roman" panose="02020603050405020304" pitchFamily="18" charset="0"/>
              </a:rPr>
              <a:t>yhat</a:t>
            </a:r>
            <a:endParaRPr lang="pt-PT" sz="1050" dirty="0">
              <a:latin typeface="Times New Roman" panose="02020603050405020304" pitchFamily="18" charset="0"/>
              <a:cs typeface="Times New Roman" panose="02020603050405020304" pitchFamily="18" charset="0"/>
            </a:endParaRPr>
          </a:p>
        </p:txBody>
      </p:sp>
      <p:pic>
        <p:nvPicPr>
          <p:cNvPr id="110" name="Picture 109">
            <a:extLst>
              <a:ext uri="{FF2B5EF4-FFF2-40B4-BE49-F238E27FC236}">
                <a16:creationId xmlns:a16="http://schemas.microsoft.com/office/drawing/2014/main" id="{7CCA3EE9-72FB-624D-8C8A-C6BB534036F8}"/>
              </a:ext>
            </a:extLst>
          </p:cNvPr>
          <p:cNvPicPr>
            <a:picLocks noChangeAspect="1"/>
          </p:cNvPicPr>
          <p:nvPr/>
        </p:nvPicPr>
        <p:blipFill>
          <a:blip r:embed="rId21"/>
          <a:stretch>
            <a:fillRect/>
          </a:stretch>
        </p:blipFill>
        <p:spPr>
          <a:xfrm>
            <a:off x="359876" y="6148488"/>
            <a:ext cx="1622683" cy="253916"/>
          </a:xfrm>
          <a:prstGeom prst="rect">
            <a:avLst/>
          </a:prstGeom>
        </p:spPr>
      </p:pic>
      <p:sp>
        <p:nvSpPr>
          <p:cNvPr id="111" name="TextBox 110">
            <a:extLst>
              <a:ext uri="{FF2B5EF4-FFF2-40B4-BE49-F238E27FC236}">
                <a16:creationId xmlns:a16="http://schemas.microsoft.com/office/drawing/2014/main" id="{E726A66D-4AE2-FB71-3806-576A86EE9389}"/>
              </a:ext>
            </a:extLst>
          </p:cNvPr>
          <p:cNvSpPr txBox="1"/>
          <p:nvPr/>
        </p:nvSpPr>
        <p:spPr>
          <a:xfrm>
            <a:off x="311762" y="6410873"/>
            <a:ext cx="1260161" cy="253916"/>
          </a:xfrm>
          <a:prstGeom prst="rect">
            <a:avLst/>
          </a:prstGeom>
          <a:noFill/>
        </p:spPr>
        <p:txBody>
          <a:bodyPr wrap="square" rtlCol="0">
            <a:spAutoFit/>
          </a:bodyPr>
          <a:lstStyle/>
          <a:p>
            <a:r>
              <a:rPr lang="en-GB" sz="1050" b="1" dirty="0" err="1">
                <a:latin typeface="Times New Roman" panose="02020603050405020304" pitchFamily="18" charset="0"/>
                <a:cs typeface="Times New Roman" panose="02020603050405020304" pitchFamily="18" charset="0"/>
              </a:rPr>
              <a:t>model.score</a:t>
            </a:r>
            <a:r>
              <a:rPr lang="en-GB" sz="1050" b="1" dirty="0">
                <a:latin typeface="Times New Roman" panose="02020603050405020304" pitchFamily="18" charset="0"/>
                <a:cs typeface="Times New Roman" panose="02020603050405020304" pitchFamily="18" charset="0"/>
              </a:rPr>
              <a:t> =&gt; r2</a:t>
            </a:r>
            <a:endParaRPr lang="pt-PT" sz="1050" dirty="0">
              <a:latin typeface="Times New Roman" panose="02020603050405020304" pitchFamily="18" charset="0"/>
              <a:cs typeface="Times New Roman" panose="02020603050405020304" pitchFamily="18" charset="0"/>
            </a:endParaRPr>
          </a:p>
        </p:txBody>
      </p:sp>
      <p:sp>
        <p:nvSpPr>
          <p:cNvPr id="112" name="TextBox 111">
            <a:extLst>
              <a:ext uri="{FF2B5EF4-FFF2-40B4-BE49-F238E27FC236}">
                <a16:creationId xmlns:a16="http://schemas.microsoft.com/office/drawing/2014/main" id="{DF1D38A9-7893-E149-6DAF-40C8ABEAF906}"/>
              </a:ext>
            </a:extLst>
          </p:cNvPr>
          <p:cNvSpPr txBox="1"/>
          <p:nvPr/>
        </p:nvSpPr>
        <p:spPr>
          <a:xfrm>
            <a:off x="10199337" y="4521878"/>
            <a:ext cx="1678258" cy="253916"/>
          </a:xfrm>
          <a:prstGeom prst="rect">
            <a:avLst/>
          </a:prstGeom>
          <a:noFill/>
        </p:spPr>
        <p:txBody>
          <a:bodyPr wrap="square" rtlCol="0">
            <a:spAutoFit/>
          </a:bodyPr>
          <a:lstStyle/>
          <a:p>
            <a:r>
              <a:rPr lang="en-GB" sz="1050" b="1" dirty="0" err="1">
                <a:latin typeface="Times New Roman" panose="02020603050405020304" pitchFamily="18" charset="0"/>
                <a:cs typeface="Times New Roman" panose="02020603050405020304" pitchFamily="18" charset="0"/>
              </a:rPr>
              <a:t>model.score</a:t>
            </a:r>
            <a:r>
              <a:rPr lang="en-GB" sz="1050" b="1" dirty="0">
                <a:latin typeface="Times New Roman" panose="02020603050405020304" pitchFamily="18" charset="0"/>
                <a:cs typeface="Times New Roman" panose="02020603050405020304" pitchFamily="18" charset="0"/>
              </a:rPr>
              <a:t> =&gt; accuracy</a:t>
            </a:r>
            <a:endParaRPr lang="pt-PT" sz="1050" dirty="0">
              <a:latin typeface="Times New Roman" panose="02020603050405020304" pitchFamily="18" charset="0"/>
              <a:cs typeface="Times New Roman" panose="02020603050405020304" pitchFamily="18" charset="0"/>
            </a:endParaRPr>
          </a:p>
        </p:txBody>
      </p:sp>
      <p:pic>
        <p:nvPicPr>
          <p:cNvPr id="114" name="Picture 113">
            <a:extLst>
              <a:ext uri="{FF2B5EF4-FFF2-40B4-BE49-F238E27FC236}">
                <a16:creationId xmlns:a16="http://schemas.microsoft.com/office/drawing/2014/main" id="{BBC0A1E4-EF97-1736-3CD4-217E03411584}"/>
              </a:ext>
            </a:extLst>
          </p:cNvPr>
          <p:cNvPicPr>
            <a:picLocks noChangeAspect="1"/>
          </p:cNvPicPr>
          <p:nvPr/>
        </p:nvPicPr>
        <p:blipFill>
          <a:blip r:embed="rId22"/>
          <a:stretch>
            <a:fillRect/>
          </a:stretch>
        </p:blipFill>
        <p:spPr>
          <a:xfrm>
            <a:off x="4019070" y="5279116"/>
            <a:ext cx="2068905" cy="257391"/>
          </a:xfrm>
          <a:prstGeom prst="rect">
            <a:avLst/>
          </a:prstGeom>
        </p:spPr>
      </p:pic>
      <p:sp>
        <p:nvSpPr>
          <p:cNvPr id="115" name="TextBox 114">
            <a:extLst>
              <a:ext uri="{FF2B5EF4-FFF2-40B4-BE49-F238E27FC236}">
                <a16:creationId xmlns:a16="http://schemas.microsoft.com/office/drawing/2014/main" id="{EAFE8428-ADCF-A3EF-EFED-89E4D5F99897}"/>
              </a:ext>
            </a:extLst>
          </p:cNvPr>
          <p:cNvSpPr txBox="1"/>
          <p:nvPr/>
        </p:nvSpPr>
        <p:spPr>
          <a:xfrm>
            <a:off x="9640867" y="6652459"/>
            <a:ext cx="2493949" cy="184666"/>
          </a:xfrm>
          <a:prstGeom prst="rect">
            <a:avLst/>
          </a:prstGeom>
          <a:noFill/>
        </p:spPr>
        <p:txBody>
          <a:bodyPr wrap="square" rtlCol="0">
            <a:spAutoFit/>
          </a:bodyPr>
          <a:lstStyle/>
          <a:p>
            <a:r>
              <a:rPr lang="en-GB" sz="600" b="1" dirty="0" err="1">
                <a:latin typeface="Times New Roman" panose="02020603050405020304" pitchFamily="18" charset="0"/>
                <a:cs typeface="Times New Roman" panose="02020603050405020304" pitchFamily="18" charset="0"/>
              </a:rPr>
              <a:t>LogReg.predict_proba</a:t>
            </a:r>
            <a:r>
              <a:rPr lang="en-GB" sz="600" b="1" dirty="0">
                <a:latin typeface="Times New Roman" panose="02020603050405020304" pitchFamily="18" charset="0"/>
                <a:cs typeface="Times New Roman" panose="02020603050405020304" pitchFamily="18" charset="0"/>
              </a:rPr>
              <a:t>(</a:t>
            </a:r>
            <a:r>
              <a:rPr lang="en-GB" sz="600" b="1" dirty="0" err="1">
                <a:latin typeface="Times New Roman" panose="02020603050405020304" pitchFamily="18" charset="0"/>
                <a:cs typeface="Times New Roman" panose="02020603050405020304" pitchFamily="18" charset="0"/>
              </a:rPr>
              <a:t>x_test</a:t>
            </a:r>
            <a:r>
              <a:rPr lang="en-GB" sz="600" b="1" dirty="0">
                <a:latin typeface="Times New Roman" panose="02020603050405020304" pitchFamily="18" charset="0"/>
                <a:cs typeface="Times New Roman" panose="02020603050405020304" pitchFamily="18" charset="0"/>
              </a:rPr>
              <a:t>) </a:t>
            </a:r>
            <a:r>
              <a:rPr lang="en-GB" sz="600" dirty="0">
                <a:latin typeface="Times New Roman" panose="02020603050405020304" pitchFamily="18" charset="0"/>
                <a:cs typeface="Times New Roman" panose="02020603050405020304" pitchFamily="18" charset="0"/>
              </a:rPr>
              <a:t>=&gt; estimates all classes (probability 1 or 0)</a:t>
            </a:r>
            <a:endParaRPr lang="pt-PT" sz="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2495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591B5F-4E47-73B0-DF74-0D826B79AF02}"/>
              </a:ext>
            </a:extLst>
          </p:cNvPr>
          <p:cNvPicPr>
            <a:picLocks noChangeAspect="1"/>
          </p:cNvPicPr>
          <p:nvPr/>
        </p:nvPicPr>
        <p:blipFill>
          <a:blip r:embed="rId2"/>
          <a:stretch>
            <a:fillRect/>
          </a:stretch>
        </p:blipFill>
        <p:spPr>
          <a:xfrm>
            <a:off x="370584" y="1935303"/>
            <a:ext cx="4901690" cy="1981377"/>
          </a:xfrm>
          <a:prstGeom prst="rect">
            <a:avLst/>
          </a:prstGeom>
        </p:spPr>
      </p:pic>
      <p:sp>
        <p:nvSpPr>
          <p:cNvPr id="6" name="TextBox 5">
            <a:extLst>
              <a:ext uri="{FF2B5EF4-FFF2-40B4-BE49-F238E27FC236}">
                <a16:creationId xmlns:a16="http://schemas.microsoft.com/office/drawing/2014/main" id="{2B21E31E-FFA0-0942-AB98-7DD09E0E98F4}"/>
              </a:ext>
            </a:extLst>
          </p:cNvPr>
          <p:cNvSpPr txBox="1"/>
          <p:nvPr/>
        </p:nvSpPr>
        <p:spPr>
          <a:xfrm>
            <a:off x="264647" y="320169"/>
            <a:ext cx="397736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PCA</a:t>
            </a:r>
            <a:endParaRPr lang="pt-PT"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EA1E9E9-090C-96C3-25D8-3D6A30577C6D}"/>
              </a:ext>
            </a:extLst>
          </p:cNvPr>
          <p:cNvSpPr txBox="1"/>
          <p:nvPr/>
        </p:nvSpPr>
        <p:spPr>
          <a:xfrm>
            <a:off x="370584" y="1056648"/>
            <a:ext cx="3032674"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Import PCA</a:t>
            </a:r>
            <a:endParaRPr lang="pt-PT" sz="105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740649E-FAC2-B96F-9C22-1BC3773061BF}"/>
              </a:ext>
            </a:extLst>
          </p:cNvPr>
          <p:cNvSpPr txBox="1"/>
          <p:nvPr/>
        </p:nvSpPr>
        <p:spPr>
          <a:xfrm>
            <a:off x="370584" y="1612908"/>
            <a:ext cx="4582416"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Fit transform the X set and checked the explained variance</a:t>
            </a:r>
            <a:endParaRPr lang="pt-PT" sz="105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6ECD9F-5CE0-A07B-FC09-11447973FF3A}"/>
              </a:ext>
            </a:extLst>
          </p:cNvPr>
          <p:cNvSpPr txBox="1"/>
          <p:nvPr/>
        </p:nvSpPr>
        <p:spPr>
          <a:xfrm>
            <a:off x="370584" y="4058928"/>
            <a:ext cx="5001516"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3: </a:t>
            </a:r>
            <a:r>
              <a:rPr lang="en-GB" sz="1050" dirty="0">
                <a:latin typeface="Times New Roman" panose="02020603050405020304" pitchFamily="18" charset="0"/>
                <a:cs typeface="Times New Roman" panose="02020603050405020304" pitchFamily="18" charset="0"/>
              </a:rPr>
              <a:t>If satisfactory, use the new X set for the prediction and compare the results</a:t>
            </a:r>
            <a:endParaRPr lang="pt-PT" sz="105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3C47D30-CD12-32EA-FF1E-FE88C8FAFAE4}"/>
              </a:ext>
            </a:extLst>
          </p:cNvPr>
          <p:cNvPicPr>
            <a:picLocks noChangeAspect="1"/>
          </p:cNvPicPr>
          <p:nvPr/>
        </p:nvPicPr>
        <p:blipFill>
          <a:blip r:embed="rId3"/>
          <a:stretch>
            <a:fillRect/>
          </a:stretch>
        </p:blipFill>
        <p:spPr>
          <a:xfrm>
            <a:off x="476928" y="1408983"/>
            <a:ext cx="1870032" cy="123353"/>
          </a:xfrm>
          <a:prstGeom prst="rect">
            <a:avLst/>
          </a:prstGeom>
        </p:spPr>
      </p:pic>
      <p:sp>
        <p:nvSpPr>
          <p:cNvPr id="12" name="Rectangle 11">
            <a:extLst>
              <a:ext uri="{FF2B5EF4-FFF2-40B4-BE49-F238E27FC236}">
                <a16:creationId xmlns:a16="http://schemas.microsoft.com/office/drawing/2014/main" id="{43B66C57-EA76-8CF7-AD04-AF86478BDABB}"/>
              </a:ext>
            </a:extLst>
          </p:cNvPr>
          <p:cNvSpPr/>
          <p:nvPr/>
        </p:nvSpPr>
        <p:spPr>
          <a:xfrm>
            <a:off x="634721" y="2009072"/>
            <a:ext cx="51079" cy="1694248"/>
          </a:xfrm>
          <a:prstGeom prst="rect">
            <a:avLst/>
          </a:prstGeom>
          <a:solidFill>
            <a:srgbClr val="EFA011"/>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1A78ED7C-FCA4-FD8D-F71A-E9ED33DEE73A}"/>
              </a:ext>
            </a:extLst>
          </p:cNvPr>
          <p:cNvSpPr/>
          <p:nvPr/>
        </p:nvSpPr>
        <p:spPr>
          <a:xfrm>
            <a:off x="405250" y="1379043"/>
            <a:ext cx="71678" cy="144780"/>
          </a:xfrm>
          <a:prstGeom prst="rect">
            <a:avLst/>
          </a:prstGeom>
          <a:solidFill>
            <a:srgbClr val="EFA011"/>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815220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6B57BD01-7EC6-3378-B9F5-34788CDFDA35}"/>
              </a:ext>
            </a:extLst>
          </p:cNvPr>
          <p:cNvGrpSpPr/>
          <p:nvPr/>
        </p:nvGrpSpPr>
        <p:grpSpPr>
          <a:xfrm>
            <a:off x="-312420" y="-289560"/>
            <a:ext cx="12618720" cy="7261860"/>
            <a:chOff x="-312420" y="-289560"/>
            <a:chExt cx="12618720" cy="7261860"/>
          </a:xfrm>
        </p:grpSpPr>
        <p:sp>
          <p:nvSpPr>
            <p:cNvPr id="46" name="Rectangle 45">
              <a:extLst>
                <a:ext uri="{FF2B5EF4-FFF2-40B4-BE49-F238E27FC236}">
                  <a16:creationId xmlns:a16="http://schemas.microsoft.com/office/drawing/2014/main" id="{DA1A2F79-0E4A-6ED7-946D-ACFEB697E5DA}"/>
                </a:ext>
              </a:extLst>
            </p:cNvPr>
            <p:cNvSpPr/>
            <p:nvPr/>
          </p:nvSpPr>
          <p:spPr>
            <a:xfrm>
              <a:off x="-312420" y="-289560"/>
              <a:ext cx="12618720" cy="72618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45" name="Group 44">
              <a:extLst>
                <a:ext uri="{FF2B5EF4-FFF2-40B4-BE49-F238E27FC236}">
                  <a16:creationId xmlns:a16="http://schemas.microsoft.com/office/drawing/2014/main" id="{C4A01495-8E60-91D3-A426-C3865BF5B43A}"/>
                </a:ext>
              </a:extLst>
            </p:cNvPr>
            <p:cNvGrpSpPr/>
            <p:nvPr/>
          </p:nvGrpSpPr>
          <p:grpSpPr>
            <a:xfrm>
              <a:off x="-1" y="-1"/>
              <a:ext cx="12210611" cy="6858001"/>
              <a:chOff x="-1" y="-1"/>
              <a:chExt cx="12210611" cy="6858001"/>
            </a:xfrm>
          </p:grpSpPr>
          <p:pic>
            <p:nvPicPr>
              <p:cNvPr id="4" name="Picture 3">
                <a:extLst>
                  <a:ext uri="{FF2B5EF4-FFF2-40B4-BE49-F238E27FC236}">
                    <a16:creationId xmlns:a16="http://schemas.microsoft.com/office/drawing/2014/main" id="{9875E2BE-0995-1ABE-4CCB-16BC40B22B9F}"/>
                  </a:ext>
                </a:extLst>
              </p:cNvPr>
              <p:cNvPicPr>
                <a:picLocks noChangeAspect="1"/>
              </p:cNvPicPr>
              <p:nvPr/>
            </p:nvPicPr>
            <p:blipFill>
              <a:blip r:embed="rId2"/>
              <a:stretch>
                <a:fillRect/>
              </a:stretch>
            </p:blipFill>
            <p:spPr>
              <a:xfrm>
                <a:off x="-1" y="-1"/>
                <a:ext cx="4345119" cy="2444129"/>
              </a:xfrm>
              <a:prstGeom prst="rect">
                <a:avLst/>
              </a:prstGeom>
            </p:spPr>
          </p:pic>
          <p:pic>
            <p:nvPicPr>
              <p:cNvPr id="22" name="Picture 21">
                <a:extLst>
                  <a:ext uri="{FF2B5EF4-FFF2-40B4-BE49-F238E27FC236}">
                    <a16:creationId xmlns:a16="http://schemas.microsoft.com/office/drawing/2014/main" id="{19DAD1E6-088A-82AD-5F65-AC3257147342}"/>
                  </a:ext>
                </a:extLst>
              </p:cNvPr>
              <p:cNvPicPr>
                <a:picLocks noChangeAspect="1"/>
              </p:cNvPicPr>
              <p:nvPr/>
            </p:nvPicPr>
            <p:blipFill>
              <a:blip r:embed="rId3"/>
              <a:stretch>
                <a:fillRect/>
              </a:stretch>
            </p:blipFill>
            <p:spPr>
              <a:xfrm>
                <a:off x="4345118" y="55001"/>
                <a:ext cx="1916543" cy="1433858"/>
              </a:xfrm>
              <a:prstGeom prst="rect">
                <a:avLst/>
              </a:prstGeom>
            </p:spPr>
          </p:pic>
          <p:pic>
            <p:nvPicPr>
              <p:cNvPr id="24" name="Picture 23">
                <a:extLst>
                  <a:ext uri="{FF2B5EF4-FFF2-40B4-BE49-F238E27FC236}">
                    <a16:creationId xmlns:a16="http://schemas.microsoft.com/office/drawing/2014/main" id="{77D419F5-23D7-2B20-E9F7-A593625A9955}"/>
                  </a:ext>
                </a:extLst>
              </p:cNvPr>
              <p:cNvPicPr>
                <a:picLocks noChangeAspect="1"/>
              </p:cNvPicPr>
              <p:nvPr/>
            </p:nvPicPr>
            <p:blipFill>
              <a:blip r:embed="rId4"/>
              <a:stretch>
                <a:fillRect/>
              </a:stretch>
            </p:blipFill>
            <p:spPr>
              <a:xfrm>
                <a:off x="4345118" y="1543861"/>
                <a:ext cx="1845246" cy="893709"/>
              </a:xfrm>
              <a:prstGeom prst="rect">
                <a:avLst/>
              </a:prstGeom>
            </p:spPr>
          </p:pic>
          <p:pic>
            <p:nvPicPr>
              <p:cNvPr id="26" name="Picture 25">
                <a:extLst>
                  <a:ext uri="{FF2B5EF4-FFF2-40B4-BE49-F238E27FC236}">
                    <a16:creationId xmlns:a16="http://schemas.microsoft.com/office/drawing/2014/main" id="{35759162-E1D1-6FB0-AE0C-7CB30FCF65D5}"/>
                  </a:ext>
                </a:extLst>
              </p:cNvPr>
              <p:cNvPicPr>
                <a:picLocks noChangeAspect="1"/>
              </p:cNvPicPr>
              <p:nvPr/>
            </p:nvPicPr>
            <p:blipFill>
              <a:blip r:embed="rId5"/>
              <a:stretch>
                <a:fillRect/>
              </a:stretch>
            </p:blipFill>
            <p:spPr>
              <a:xfrm>
                <a:off x="6080360" y="123556"/>
                <a:ext cx="2152411" cy="2444129"/>
              </a:xfrm>
              <a:prstGeom prst="rect">
                <a:avLst/>
              </a:prstGeom>
            </p:spPr>
          </p:pic>
          <p:pic>
            <p:nvPicPr>
              <p:cNvPr id="28" name="Picture 27">
                <a:extLst>
                  <a:ext uri="{FF2B5EF4-FFF2-40B4-BE49-F238E27FC236}">
                    <a16:creationId xmlns:a16="http://schemas.microsoft.com/office/drawing/2014/main" id="{6DB0A796-9930-83FE-7DDA-6BE871495D6A}"/>
                  </a:ext>
                </a:extLst>
              </p:cNvPr>
              <p:cNvPicPr>
                <a:picLocks noChangeAspect="1"/>
              </p:cNvPicPr>
              <p:nvPr/>
            </p:nvPicPr>
            <p:blipFill>
              <a:blip r:embed="rId6"/>
              <a:stretch>
                <a:fillRect/>
              </a:stretch>
            </p:blipFill>
            <p:spPr>
              <a:xfrm>
                <a:off x="2694" y="2444128"/>
                <a:ext cx="4100581" cy="2306577"/>
              </a:xfrm>
              <a:prstGeom prst="rect">
                <a:avLst/>
              </a:prstGeom>
            </p:spPr>
          </p:pic>
          <p:pic>
            <p:nvPicPr>
              <p:cNvPr id="30" name="Picture 29">
                <a:extLst>
                  <a:ext uri="{FF2B5EF4-FFF2-40B4-BE49-F238E27FC236}">
                    <a16:creationId xmlns:a16="http://schemas.microsoft.com/office/drawing/2014/main" id="{B9778288-791E-E28D-37AB-4EF39C6812A9}"/>
                  </a:ext>
                </a:extLst>
              </p:cNvPr>
              <p:cNvPicPr>
                <a:picLocks noChangeAspect="1"/>
              </p:cNvPicPr>
              <p:nvPr/>
            </p:nvPicPr>
            <p:blipFill>
              <a:blip r:embed="rId7"/>
              <a:stretch>
                <a:fillRect/>
              </a:stretch>
            </p:blipFill>
            <p:spPr>
              <a:xfrm>
                <a:off x="4140073" y="2492572"/>
                <a:ext cx="4100581" cy="2306577"/>
              </a:xfrm>
              <a:prstGeom prst="rect">
                <a:avLst/>
              </a:prstGeom>
            </p:spPr>
          </p:pic>
          <p:pic>
            <p:nvPicPr>
              <p:cNvPr id="32" name="Picture 31">
                <a:extLst>
                  <a:ext uri="{FF2B5EF4-FFF2-40B4-BE49-F238E27FC236}">
                    <a16:creationId xmlns:a16="http://schemas.microsoft.com/office/drawing/2014/main" id="{734E3584-DEDD-9F69-BD12-8EDFFFFB2B3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126493" y="1999157"/>
                <a:ext cx="4062813" cy="2285332"/>
              </a:xfrm>
              <a:prstGeom prst="rect">
                <a:avLst/>
              </a:prstGeom>
            </p:spPr>
          </p:pic>
          <p:pic>
            <p:nvPicPr>
              <p:cNvPr id="34" name="Picture 33">
                <a:extLst>
                  <a:ext uri="{FF2B5EF4-FFF2-40B4-BE49-F238E27FC236}">
                    <a16:creationId xmlns:a16="http://schemas.microsoft.com/office/drawing/2014/main" id="{E19B753C-9D5C-71E3-E038-1E1697CBC557}"/>
                  </a:ext>
                </a:extLst>
              </p:cNvPr>
              <p:cNvPicPr>
                <a:picLocks noChangeAspect="1"/>
              </p:cNvPicPr>
              <p:nvPr/>
            </p:nvPicPr>
            <p:blipFill>
              <a:blip r:embed="rId9"/>
              <a:stretch>
                <a:fillRect/>
              </a:stretch>
            </p:blipFill>
            <p:spPr>
              <a:xfrm>
                <a:off x="0" y="4722902"/>
                <a:ext cx="3795729" cy="2135098"/>
              </a:xfrm>
              <a:prstGeom prst="rect">
                <a:avLst/>
              </a:prstGeom>
            </p:spPr>
          </p:pic>
          <p:pic>
            <p:nvPicPr>
              <p:cNvPr id="36" name="Picture 35">
                <a:extLst>
                  <a:ext uri="{FF2B5EF4-FFF2-40B4-BE49-F238E27FC236}">
                    <a16:creationId xmlns:a16="http://schemas.microsoft.com/office/drawing/2014/main" id="{131200A8-70C6-9942-9906-7592E03B2781}"/>
                  </a:ext>
                </a:extLst>
              </p:cNvPr>
              <p:cNvPicPr>
                <a:picLocks noChangeAspect="1"/>
              </p:cNvPicPr>
              <p:nvPr/>
            </p:nvPicPr>
            <p:blipFill rotWithShape="1">
              <a:blip r:embed="rId10"/>
              <a:srcRect t="10523"/>
              <a:stretch/>
            </p:blipFill>
            <p:spPr>
              <a:xfrm>
                <a:off x="3780414" y="4947437"/>
                <a:ext cx="3982228" cy="1613384"/>
              </a:xfrm>
              <a:prstGeom prst="rect">
                <a:avLst/>
              </a:prstGeom>
            </p:spPr>
          </p:pic>
          <p:pic>
            <p:nvPicPr>
              <p:cNvPr id="38" name="Picture 37">
                <a:extLst>
                  <a:ext uri="{FF2B5EF4-FFF2-40B4-BE49-F238E27FC236}">
                    <a16:creationId xmlns:a16="http://schemas.microsoft.com/office/drawing/2014/main" id="{891B4130-6CD9-4E4F-E42F-2E2E6C7BB764}"/>
                  </a:ext>
                </a:extLst>
              </p:cNvPr>
              <p:cNvPicPr>
                <a:picLocks noChangeAspect="1"/>
              </p:cNvPicPr>
              <p:nvPr/>
            </p:nvPicPr>
            <p:blipFill>
              <a:blip r:embed="rId11"/>
              <a:stretch>
                <a:fillRect/>
              </a:stretch>
            </p:blipFill>
            <p:spPr>
              <a:xfrm>
                <a:off x="8298806" y="123556"/>
                <a:ext cx="3911804" cy="1074322"/>
              </a:xfrm>
              <a:prstGeom prst="rect">
                <a:avLst/>
              </a:prstGeom>
            </p:spPr>
          </p:pic>
          <p:pic>
            <p:nvPicPr>
              <p:cNvPr id="40" name="Picture 39">
                <a:extLst>
                  <a:ext uri="{FF2B5EF4-FFF2-40B4-BE49-F238E27FC236}">
                    <a16:creationId xmlns:a16="http://schemas.microsoft.com/office/drawing/2014/main" id="{DA676B81-8AEB-F268-6F8C-D0ADD66414F0}"/>
                  </a:ext>
                </a:extLst>
              </p:cNvPr>
              <p:cNvPicPr>
                <a:picLocks noChangeAspect="1"/>
              </p:cNvPicPr>
              <p:nvPr/>
            </p:nvPicPr>
            <p:blipFill>
              <a:blip r:embed="rId12"/>
              <a:stretch>
                <a:fillRect/>
              </a:stretch>
            </p:blipFill>
            <p:spPr>
              <a:xfrm>
                <a:off x="8380286" y="1172484"/>
                <a:ext cx="3635850" cy="771671"/>
              </a:xfrm>
              <a:prstGeom prst="rect">
                <a:avLst/>
              </a:prstGeom>
            </p:spPr>
          </p:pic>
          <p:pic>
            <p:nvPicPr>
              <p:cNvPr id="42" name="Picture 41">
                <a:extLst>
                  <a:ext uri="{FF2B5EF4-FFF2-40B4-BE49-F238E27FC236}">
                    <a16:creationId xmlns:a16="http://schemas.microsoft.com/office/drawing/2014/main" id="{0405DBD9-17E2-0436-F380-C69460DE141E}"/>
                  </a:ext>
                </a:extLst>
              </p:cNvPr>
              <p:cNvPicPr>
                <a:picLocks noChangeAspect="1"/>
              </p:cNvPicPr>
              <p:nvPr/>
            </p:nvPicPr>
            <p:blipFill>
              <a:blip r:embed="rId13"/>
              <a:stretch>
                <a:fillRect/>
              </a:stretch>
            </p:blipFill>
            <p:spPr>
              <a:xfrm>
                <a:off x="10157460" y="4618200"/>
                <a:ext cx="1858676" cy="2201000"/>
              </a:xfrm>
              <a:prstGeom prst="rect">
                <a:avLst/>
              </a:prstGeom>
            </p:spPr>
          </p:pic>
          <p:pic>
            <p:nvPicPr>
              <p:cNvPr id="44" name="Picture 43">
                <a:extLst>
                  <a:ext uri="{FF2B5EF4-FFF2-40B4-BE49-F238E27FC236}">
                    <a16:creationId xmlns:a16="http://schemas.microsoft.com/office/drawing/2014/main" id="{8A63CC88-746B-4050-B7A4-0B3D1AAFF4B0}"/>
                  </a:ext>
                </a:extLst>
              </p:cNvPr>
              <p:cNvPicPr>
                <a:picLocks noChangeAspect="1"/>
              </p:cNvPicPr>
              <p:nvPr/>
            </p:nvPicPr>
            <p:blipFill>
              <a:blip r:embed="rId14"/>
              <a:stretch>
                <a:fillRect/>
              </a:stretch>
            </p:blipFill>
            <p:spPr>
              <a:xfrm>
                <a:off x="7883688" y="4522021"/>
                <a:ext cx="1984211" cy="2210834"/>
              </a:xfrm>
              <a:prstGeom prst="rect">
                <a:avLst/>
              </a:prstGeom>
            </p:spPr>
          </p:pic>
        </p:grpSp>
      </p:grpSp>
      <p:pic>
        <p:nvPicPr>
          <p:cNvPr id="2" name="Picture 1">
            <a:extLst>
              <a:ext uri="{FF2B5EF4-FFF2-40B4-BE49-F238E27FC236}">
                <a16:creationId xmlns:a16="http://schemas.microsoft.com/office/drawing/2014/main" id="{FC547037-EA77-B8C0-9224-4BD89F06D8C5}"/>
              </a:ext>
            </a:extLst>
          </p:cNvPr>
          <p:cNvPicPr>
            <a:picLocks noChangeAspect="1"/>
          </p:cNvPicPr>
          <p:nvPr/>
        </p:nvPicPr>
        <p:blipFill>
          <a:blip r:embed="rId15"/>
          <a:stretch>
            <a:fillRect/>
          </a:stretch>
        </p:blipFill>
        <p:spPr>
          <a:xfrm>
            <a:off x="6381696" y="3911531"/>
            <a:ext cx="1998590" cy="722733"/>
          </a:xfrm>
          <a:prstGeom prst="rect">
            <a:avLst/>
          </a:prstGeom>
        </p:spPr>
      </p:pic>
    </p:spTree>
    <p:extLst>
      <p:ext uri="{BB962C8B-B14F-4D97-AF65-F5344CB8AC3E}">
        <p14:creationId xmlns:p14="http://schemas.microsoft.com/office/powerpoint/2010/main" val="1337061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510D0-262A-E5A3-F682-5A9950FC2A31}"/>
              </a:ext>
            </a:extLst>
          </p:cNvPr>
          <p:cNvPicPr>
            <a:picLocks noChangeAspect="1"/>
          </p:cNvPicPr>
          <p:nvPr/>
        </p:nvPicPr>
        <p:blipFill>
          <a:blip r:embed="rId2"/>
          <a:stretch>
            <a:fillRect/>
          </a:stretch>
        </p:blipFill>
        <p:spPr>
          <a:xfrm>
            <a:off x="1840231" y="70535"/>
            <a:ext cx="5032113" cy="2779586"/>
          </a:xfrm>
          <a:prstGeom prst="rect">
            <a:avLst/>
          </a:prstGeom>
        </p:spPr>
      </p:pic>
      <p:pic>
        <p:nvPicPr>
          <p:cNvPr id="6" name="Picture 5">
            <a:extLst>
              <a:ext uri="{FF2B5EF4-FFF2-40B4-BE49-F238E27FC236}">
                <a16:creationId xmlns:a16="http://schemas.microsoft.com/office/drawing/2014/main" id="{68AA7F0A-159A-7ED3-8E66-CD301EE7B96F}"/>
              </a:ext>
            </a:extLst>
          </p:cNvPr>
          <p:cNvPicPr>
            <a:picLocks noChangeAspect="1"/>
          </p:cNvPicPr>
          <p:nvPr/>
        </p:nvPicPr>
        <p:blipFill>
          <a:blip r:embed="rId3"/>
          <a:stretch>
            <a:fillRect/>
          </a:stretch>
        </p:blipFill>
        <p:spPr>
          <a:xfrm>
            <a:off x="6926622" y="347345"/>
            <a:ext cx="3326089" cy="2617251"/>
          </a:xfrm>
          <a:prstGeom prst="rect">
            <a:avLst/>
          </a:prstGeom>
        </p:spPr>
      </p:pic>
      <p:pic>
        <p:nvPicPr>
          <p:cNvPr id="8" name="Picture 7">
            <a:extLst>
              <a:ext uri="{FF2B5EF4-FFF2-40B4-BE49-F238E27FC236}">
                <a16:creationId xmlns:a16="http://schemas.microsoft.com/office/drawing/2014/main" id="{1D0EA004-2678-2E47-CCE9-19687A7CBB2B}"/>
              </a:ext>
            </a:extLst>
          </p:cNvPr>
          <p:cNvPicPr>
            <a:picLocks noChangeAspect="1"/>
          </p:cNvPicPr>
          <p:nvPr/>
        </p:nvPicPr>
        <p:blipFill>
          <a:blip r:embed="rId4"/>
          <a:stretch>
            <a:fillRect/>
          </a:stretch>
        </p:blipFill>
        <p:spPr>
          <a:xfrm>
            <a:off x="838372" y="3013491"/>
            <a:ext cx="5032114" cy="3746720"/>
          </a:xfrm>
          <a:prstGeom prst="rect">
            <a:avLst/>
          </a:prstGeom>
        </p:spPr>
      </p:pic>
      <p:pic>
        <p:nvPicPr>
          <p:cNvPr id="10" name="Picture 9">
            <a:extLst>
              <a:ext uri="{FF2B5EF4-FFF2-40B4-BE49-F238E27FC236}">
                <a16:creationId xmlns:a16="http://schemas.microsoft.com/office/drawing/2014/main" id="{307FAF50-E55C-D1F6-1297-317E8C14C5F6}"/>
              </a:ext>
            </a:extLst>
          </p:cNvPr>
          <p:cNvPicPr>
            <a:picLocks noChangeAspect="1"/>
          </p:cNvPicPr>
          <p:nvPr/>
        </p:nvPicPr>
        <p:blipFill>
          <a:blip r:embed="rId5"/>
          <a:stretch>
            <a:fillRect/>
          </a:stretch>
        </p:blipFill>
        <p:spPr>
          <a:xfrm>
            <a:off x="6222455" y="2964596"/>
            <a:ext cx="4984234" cy="3844509"/>
          </a:xfrm>
          <a:prstGeom prst="rect">
            <a:avLst/>
          </a:prstGeom>
        </p:spPr>
      </p:pic>
    </p:spTree>
    <p:extLst>
      <p:ext uri="{BB962C8B-B14F-4D97-AF65-F5344CB8AC3E}">
        <p14:creationId xmlns:p14="http://schemas.microsoft.com/office/powerpoint/2010/main" val="670670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C2076C-FB3C-6B4B-89B1-17AECF0F398E}"/>
              </a:ext>
            </a:extLst>
          </p:cNvPr>
          <p:cNvSpPr txBox="1"/>
          <p:nvPr/>
        </p:nvSpPr>
        <p:spPr>
          <a:xfrm>
            <a:off x="211214" y="332138"/>
            <a:ext cx="2408972"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Null Values</a:t>
            </a:r>
            <a:endParaRPr lang="pt-PT" sz="28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501B60C-ACAC-002E-9A90-31A39ECAFDE0}"/>
              </a:ext>
            </a:extLst>
          </p:cNvPr>
          <p:cNvPicPr>
            <a:picLocks noChangeAspect="1"/>
          </p:cNvPicPr>
          <p:nvPr/>
        </p:nvPicPr>
        <p:blipFill>
          <a:blip r:embed="rId2"/>
          <a:stretch>
            <a:fillRect/>
          </a:stretch>
        </p:blipFill>
        <p:spPr>
          <a:xfrm>
            <a:off x="211214" y="902369"/>
            <a:ext cx="7078775" cy="4096753"/>
          </a:xfrm>
          <a:prstGeom prst="rect">
            <a:avLst/>
          </a:prstGeom>
        </p:spPr>
      </p:pic>
      <p:grpSp>
        <p:nvGrpSpPr>
          <p:cNvPr id="21" name="Group 20">
            <a:extLst>
              <a:ext uri="{FF2B5EF4-FFF2-40B4-BE49-F238E27FC236}">
                <a16:creationId xmlns:a16="http://schemas.microsoft.com/office/drawing/2014/main" id="{5D26970F-2844-472A-8E29-BF6985AC69E7}"/>
              </a:ext>
            </a:extLst>
          </p:cNvPr>
          <p:cNvGrpSpPr/>
          <p:nvPr/>
        </p:nvGrpSpPr>
        <p:grpSpPr>
          <a:xfrm>
            <a:off x="3144253" y="902369"/>
            <a:ext cx="4145736" cy="4710362"/>
            <a:chOff x="3144253" y="902369"/>
            <a:chExt cx="4145736" cy="4710362"/>
          </a:xfrm>
        </p:grpSpPr>
        <p:pic>
          <p:nvPicPr>
            <p:cNvPr id="15" name="Picture 14">
              <a:extLst>
                <a:ext uri="{FF2B5EF4-FFF2-40B4-BE49-F238E27FC236}">
                  <a16:creationId xmlns:a16="http://schemas.microsoft.com/office/drawing/2014/main" id="{670AC21E-8F61-E26B-D4EE-5AAE5960E8B7}"/>
                </a:ext>
              </a:extLst>
            </p:cNvPr>
            <p:cNvPicPr>
              <a:picLocks noChangeAspect="1"/>
            </p:cNvPicPr>
            <p:nvPr/>
          </p:nvPicPr>
          <p:blipFill rotWithShape="1">
            <a:blip r:embed="rId2"/>
            <a:srcRect l="41434" b="92413"/>
            <a:stretch/>
          </p:blipFill>
          <p:spPr>
            <a:xfrm>
              <a:off x="3144253" y="902369"/>
              <a:ext cx="4145736" cy="310817"/>
            </a:xfrm>
            <a:prstGeom prst="rect">
              <a:avLst/>
            </a:prstGeom>
          </p:spPr>
        </p:pic>
        <p:sp>
          <p:nvSpPr>
            <p:cNvPr id="19" name="Rectangle 18">
              <a:extLst>
                <a:ext uri="{FF2B5EF4-FFF2-40B4-BE49-F238E27FC236}">
                  <a16:creationId xmlns:a16="http://schemas.microsoft.com/office/drawing/2014/main" id="{52588B71-5175-C682-E0DF-7700FFF33B23}"/>
                </a:ext>
              </a:extLst>
            </p:cNvPr>
            <p:cNvSpPr/>
            <p:nvPr/>
          </p:nvSpPr>
          <p:spPr>
            <a:xfrm>
              <a:off x="3347378" y="1245268"/>
              <a:ext cx="3703127" cy="43674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grpSp>
      <p:pic>
        <p:nvPicPr>
          <p:cNvPr id="14" name="Picture 13">
            <a:extLst>
              <a:ext uri="{FF2B5EF4-FFF2-40B4-BE49-F238E27FC236}">
                <a16:creationId xmlns:a16="http://schemas.microsoft.com/office/drawing/2014/main" id="{9F53136B-37A8-1042-C89A-177F139C5EE2}"/>
              </a:ext>
            </a:extLst>
          </p:cNvPr>
          <p:cNvPicPr>
            <a:picLocks noChangeAspect="1"/>
          </p:cNvPicPr>
          <p:nvPr/>
        </p:nvPicPr>
        <p:blipFill>
          <a:blip r:embed="rId3"/>
          <a:stretch>
            <a:fillRect/>
          </a:stretch>
        </p:blipFill>
        <p:spPr>
          <a:xfrm>
            <a:off x="3272444" y="1601315"/>
            <a:ext cx="3778061" cy="3704611"/>
          </a:xfrm>
          <a:prstGeom prst="rect">
            <a:avLst/>
          </a:prstGeom>
        </p:spPr>
      </p:pic>
      <p:sp>
        <p:nvSpPr>
          <p:cNvPr id="25" name="Rectangle 24">
            <a:extLst>
              <a:ext uri="{FF2B5EF4-FFF2-40B4-BE49-F238E27FC236}">
                <a16:creationId xmlns:a16="http://schemas.microsoft.com/office/drawing/2014/main" id="{9AC38685-1BB9-11A5-5762-7B6801A8BBEF}"/>
              </a:ext>
            </a:extLst>
          </p:cNvPr>
          <p:cNvSpPr/>
          <p:nvPr/>
        </p:nvSpPr>
        <p:spPr>
          <a:xfrm>
            <a:off x="3347378" y="1292279"/>
            <a:ext cx="3703127" cy="21055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atin typeface="Times New Roman" panose="02020603050405020304" pitchFamily="18" charset="0"/>
                <a:cs typeface="Times New Roman" panose="02020603050405020304" pitchFamily="18" charset="0"/>
              </a:rPr>
              <a:t>Not a Time Series</a:t>
            </a:r>
            <a:endParaRPr lang="pt-PT" sz="1100" b="1"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AE1A71D4-3B1F-03DA-A32B-492B06FDBD7F}"/>
              </a:ext>
            </a:extLst>
          </p:cNvPr>
          <p:cNvSpPr/>
          <p:nvPr/>
        </p:nvSpPr>
        <p:spPr>
          <a:xfrm>
            <a:off x="7560436" y="1296064"/>
            <a:ext cx="3703127" cy="21055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atin typeface="Times New Roman" panose="02020603050405020304" pitchFamily="18" charset="0"/>
                <a:cs typeface="Times New Roman" panose="02020603050405020304" pitchFamily="18" charset="0"/>
              </a:rPr>
              <a:t>Time Series</a:t>
            </a:r>
            <a:endParaRPr lang="pt-PT" sz="1100" b="1"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2C21ED12-99A2-E391-8825-D86E53FC30ED}"/>
              </a:ext>
            </a:extLst>
          </p:cNvPr>
          <p:cNvPicPr>
            <a:picLocks noChangeAspect="1"/>
          </p:cNvPicPr>
          <p:nvPr/>
        </p:nvPicPr>
        <p:blipFill>
          <a:blip r:embed="rId4"/>
          <a:stretch>
            <a:fillRect/>
          </a:stretch>
        </p:blipFill>
        <p:spPr>
          <a:xfrm>
            <a:off x="7719723" y="1811662"/>
            <a:ext cx="3090651" cy="316512"/>
          </a:xfrm>
          <a:prstGeom prst="rect">
            <a:avLst/>
          </a:prstGeom>
        </p:spPr>
      </p:pic>
      <p:pic>
        <p:nvPicPr>
          <p:cNvPr id="38" name="Picture 37">
            <a:extLst>
              <a:ext uri="{FF2B5EF4-FFF2-40B4-BE49-F238E27FC236}">
                <a16:creationId xmlns:a16="http://schemas.microsoft.com/office/drawing/2014/main" id="{A8000815-E362-EFC8-B425-4927D66360D6}"/>
              </a:ext>
            </a:extLst>
          </p:cNvPr>
          <p:cNvPicPr>
            <a:picLocks noChangeAspect="1"/>
          </p:cNvPicPr>
          <p:nvPr/>
        </p:nvPicPr>
        <p:blipFill>
          <a:blip r:embed="rId5"/>
          <a:stretch>
            <a:fillRect/>
          </a:stretch>
        </p:blipFill>
        <p:spPr>
          <a:xfrm>
            <a:off x="7765678" y="2630078"/>
            <a:ext cx="3140950" cy="296753"/>
          </a:xfrm>
          <a:prstGeom prst="rect">
            <a:avLst/>
          </a:prstGeom>
        </p:spPr>
      </p:pic>
      <p:pic>
        <p:nvPicPr>
          <p:cNvPr id="45" name="Picture 44">
            <a:extLst>
              <a:ext uri="{FF2B5EF4-FFF2-40B4-BE49-F238E27FC236}">
                <a16:creationId xmlns:a16="http://schemas.microsoft.com/office/drawing/2014/main" id="{86B11E23-16B3-E091-D067-87E8E97059CA}"/>
              </a:ext>
            </a:extLst>
          </p:cNvPr>
          <p:cNvPicPr>
            <a:picLocks noChangeAspect="1"/>
          </p:cNvPicPr>
          <p:nvPr/>
        </p:nvPicPr>
        <p:blipFill>
          <a:blip r:embed="rId6"/>
          <a:stretch>
            <a:fillRect/>
          </a:stretch>
        </p:blipFill>
        <p:spPr>
          <a:xfrm>
            <a:off x="7828179" y="3512821"/>
            <a:ext cx="3337127" cy="335479"/>
          </a:xfrm>
          <a:prstGeom prst="rect">
            <a:avLst/>
          </a:prstGeom>
        </p:spPr>
      </p:pic>
      <p:sp>
        <p:nvSpPr>
          <p:cNvPr id="46" name="TextBox 45">
            <a:extLst>
              <a:ext uri="{FF2B5EF4-FFF2-40B4-BE49-F238E27FC236}">
                <a16:creationId xmlns:a16="http://schemas.microsoft.com/office/drawing/2014/main" id="{1A99F4F1-6856-8D15-7705-05D476AA8EFE}"/>
              </a:ext>
            </a:extLst>
          </p:cNvPr>
          <p:cNvSpPr txBox="1"/>
          <p:nvPr/>
        </p:nvSpPr>
        <p:spPr>
          <a:xfrm>
            <a:off x="7595448" y="3948463"/>
            <a:ext cx="3900639" cy="2146742"/>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K-NN: </a:t>
            </a:r>
            <a:r>
              <a:rPr lang="en-GB" sz="1050" dirty="0">
                <a:latin typeface="Times New Roman" panose="02020603050405020304" pitchFamily="18" charset="0"/>
                <a:cs typeface="Times New Roman" panose="02020603050405020304" pitchFamily="18" charset="0"/>
              </a:rPr>
              <a:t>The feature of the neighbours are averaged uniformly or weighted by distance to each neighbour;</a:t>
            </a:r>
          </a:p>
          <a:p>
            <a:endParaRPr lang="en-GB" sz="1000" dirty="0">
              <a:latin typeface="Times New Roman" panose="02020603050405020304" pitchFamily="18" charset="0"/>
              <a:cs typeface="Times New Roman" panose="02020603050405020304" pitchFamily="18" charset="0"/>
            </a:endParaRPr>
          </a:p>
          <a:p>
            <a:endParaRPr lang="en-GB" sz="1000" dirty="0">
              <a:latin typeface="Times New Roman" panose="02020603050405020304" pitchFamily="18" charset="0"/>
              <a:cs typeface="Times New Roman" panose="02020603050405020304" pitchFamily="18" charset="0"/>
            </a:endParaRPr>
          </a:p>
          <a:p>
            <a:endParaRPr lang="en-GB" sz="1000" dirty="0">
              <a:latin typeface="Times New Roman" panose="02020603050405020304" pitchFamily="18" charset="0"/>
              <a:cs typeface="Times New Roman" panose="02020603050405020304" pitchFamily="18" charset="0"/>
            </a:endParaRPr>
          </a:p>
          <a:p>
            <a:endParaRPr lang="en-GB" sz="1000" dirty="0">
              <a:latin typeface="Times New Roman" panose="02020603050405020304" pitchFamily="18" charset="0"/>
              <a:cs typeface="Times New Roman" panose="02020603050405020304" pitchFamily="18" charset="0"/>
            </a:endParaRPr>
          </a:p>
          <a:p>
            <a:endParaRPr lang="en-GB" sz="1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MICE: </a:t>
            </a:r>
            <a:r>
              <a:rPr lang="en-GB" sz="1050" dirty="0">
                <a:latin typeface="Times New Roman" panose="02020603050405020304" pitchFamily="18" charset="0"/>
                <a:cs typeface="Times New Roman" panose="02020603050405020304" pitchFamily="18" charset="0"/>
              </a:rPr>
              <a:t>It performs multiple regressions over random sample of the data, then takes the average of the multiple regression values and uses that value to impute the missing value.</a:t>
            </a:r>
          </a:p>
          <a:p>
            <a:pPr marL="285750" indent="-285750">
              <a:buFont typeface="Wingdings" panose="05000000000000000000" pitchFamily="2" charset="2"/>
              <a:buChar char="§"/>
            </a:pPr>
            <a:endParaRPr lang="en-GB" sz="105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GB" sz="1050" dirty="0">
              <a:latin typeface="Times New Roman" panose="02020603050405020304" pitchFamily="18" charset="0"/>
              <a:cs typeface="Times New Roman" panose="02020603050405020304" pitchFamily="18" charset="0"/>
            </a:endParaRPr>
          </a:p>
          <a:p>
            <a:endParaRPr lang="pt-PT" sz="1000" dirty="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F3665EF3-F612-231F-1B47-8AADD41F7ECA}"/>
              </a:ext>
            </a:extLst>
          </p:cNvPr>
          <p:cNvSpPr/>
          <p:nvPr/>
        </p:nvSpPr>
        <p:spPr>
          <a:xfrm>
            <a:off x="7674004" y="1818915"/>
            <a:ext cx="45719" cy="396908"/>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TextBox 47">
            <a:extLst>
              <a:ext uri="{FF2B5EF4-FFF2-40B4-BE49-F238E27FC236}">
                <a16:creationId xmlns:a16="http://schemas.microsoft.com/office/drawing/2014/main" id="{3A5A7687-8C98-AF0B-DE31-1F6EFA4BD6BB}"/>
              </a:ext>
            </a:extLst>
          </p:cNvPr>
          <p:cNvSpPr txBox="1"/>
          <p:nvPr/>
        </p:nvSpPr>
        <p:spPr>
          <a:xfrm>
            <a:off x="7595449" y="1546426"/>
            <a:ext cx="4477015" cy="261610"/>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Forward-Fill: </a:t>
            </a:r>
            <a:r>
              <a:rPr lang="en-GB" sz="1050" dirty="0">
                <a:latin typeface="Times New Roman" panose="02020603050405020304" pitchFamily="18" charset="0"/>
                <a:cs typeface="Times New Roman" panose="02020603050405020304" pitchFamily="18" charset="0"/>
              </a:rPr>
              <a:t>Fills missing values with the last observed value;</a:t>
            </a:r>
            <a:endParaRPr lang="pt-PT" sz="105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C559FCF9-EC45-BF93-6B4E-26C750256CB8}"/>
              </a:ext>
            </a:extLst>
          </p:cNvPr>
          <p:cNvSpPr txBox="1"/>
          <p:nvPr/>
        </p:nvSpPr>
        <p:spPr>
          <a:xfrm>
            <a:off x="7595448" y="2283819"/>
            <a:ext cx="4477015" cy="261610"/>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Backwards-Fill: </a:t>
            </a:r>
            <a:r>
              <a:rPr lang="en-GB" sz="1050" dirty="0">
                <a:latin typeface="Times New Roman" panose="02020603050405020304" pitchFamily="18" charset="0"/>
                <a:cs typeface="Times New Roman" panose="02020603050405020304" pitchFamily="18" charset="0"/>
              </a:rPr>
              <a:t>Fills missing values with the next observed value;</a:t>
            </a:r>
            <a:endParaRPr lang="pt-PT" sz="1050" dirty="0">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94CE66CD-6C1C-044E-6255-49E2F01E7299}"/>
              </a:ext>
            </a:extLst>
          </p:cNvPr>
          <p:cNvSpPr/>
          <p:nvPr/>
        </p:nvSpPr>
        <p:spPr>
          <a:xfrm>
            <a:off x="7674003" y="2605913"/>
            <a:ext cx="45719" cy="396908"/>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1" name="Rectangle 50">
            <a:extLst>
              <a:ext uri="{FF2B5EF4-FFF2-40B4-BE49-F238E27FC236}">
                <a16:creationId xmlns:a16="http://schemas.microsoft.com/office/drawing/2014/main" id="{69603BF9-90CD-0544-5194-E3996CBCA860}"/>
              </a:ext>
            </a:extLst>
          </p:cNvPr>
          <p:cNvSpPr/>
          <p:nvPr/>
        </p:nvSpPr>
        <p:spPr>
          <a:xfrm>
            <a:off x="7674002" y="3483788"/>
            <a:ext cx="45719" cy="396908"/>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2" name="TextBox 51">
            <a:extLst>
              <a:ext uri="{FF2B5EF4-FFF2-40B4-BE49-F238E27FC236}">
                <a16:creationId xmlns:a16="http://schemas.microsoft.com/office/drawing/2014/main" id="{8792CFED-69B3-B596-4734-910532494CC2}"/>
              </a:ext>
            </a:extLst>
          </p:cNvPr>
          <p:cNvSpPr txBox="1"/>
          <p:nvPr/>
        </p:nvSpPr>
        <p:spPr>
          <a:xfrm>
            <a:off x="7595448" y="3029556"/>
            <a:ext cx="4477015" cy="415498"/>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Linear Interpolation: </a:t>
            </a:r>
            <a:r>
              <a:rPr lang="en-GB" sz="1050" dirty="0">
                <a:latin typeface="Times New Roman" panose="02020603050405020304" pitchFamily="18" charset="0"/>
                <a:cs typeface="Times New Roman" panose="02020603050405020304" pitchFamily="18" charset="0"/>
              </a:rPr>
              <a:t>Fills missing values with + or – values from adjacent points (assumes linear relationship);</a:t>
            </a:r>
            <a:endParaRPr lang="pt-PT" sz="1050" dirty="0">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4712E51A-5D4D-ECF1-917E-7E8CC0D8C70C}"/>
              </a:ext>
            </a:extLst>
          </p:cNvPr>
          <p:cNvSpPr/>
          <p:nvPr/>
        </p:nvSpPr>
        <p:spPr>
          <a:xfrm>
            <a:off x="7679141" y="4373576"/>
            <a:ext cx="45719" cy="571402"/>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4" name="TextBox 53">
            <a:extLst>
              <a:ext uri="{FF2B5EF4-FFF2-40B4-BE49-F238E27FC236}">
                <a16:creationId xmlns:a16="http://schemas.microsoft.com/office/drawing/2014/main" id="{65B6EA85-0DCC-0015-2CB8-2B575888C505}"/>
              </a:ext>
            </a:extLst>
          </p:cNvPr>
          <p:cNvSpPr txBox="1"/>
          <p:nvPr/>
        </p:nvSpPr>
        <p:spPr>
          <a:xfrm>
            <a:off x="211214" y="5398132"/>
            <a:ext cx="1895716" cy="261610"/>
          </a:xfrm>
          <a:prstGeom prst="rect">
            <a:avLst/>
          </a:prstGeom>
          <a:noFill/>
        </p:spPr>
        <p:txBody>
          <a:bodyPr wrap="square" rtlCol="0">
            <a:spAutoFit/>
          </a:bodyPr>
          <a:lstStyle/>
          <a:p>
            <a:pPr marL="285750" indent="-2857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Rules</a:t>
            </a:r>
            <a:endParaRPr lang="pt-PT" sz="1100" b="1" u="sng" dirty="0">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id="{B2535639-825E-7AC2-2C5E-F41D347D806A}"/>
              </a:ext>
            </a:extLst>
          </p:cNvPr>
          <p:cNvSpPr/>
          <p:nvPr/>
        </p:nvSpPr>
        <p:spPr>
          <a:xfrm>
            <a:off x="334203" y="5720868"/>
            <a:ext cx="1649738" cy="741836"/>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atin typeface="Times New Roman" panose="02020603050405020304" pitchFamily="18" charset="0"/>
                <a:cs typeface="Times New Roman" panose="02020603050405020304" pitchFamily="18" charset="0"/>
              </a:rPr>
              <a:t>0-5%</a:t>
            </a:r>
          </a:p>
          <a:p>
            <a:pPr algn="ctr"/>
            <a:r>
              <a:rPr lang="en-GB" sz="1100" dirty="0">
                <a:latin typeface="Times New Roman" panose="02020603050405020304" pitchFamily="18" charset="0"/>
                <a:cs typeface="Times New Roman" panose="02020603050405020304" pitchFamily="18" charset="0"/>
              </a:rPr>
              <a:t>Leave missing values as they are, or 0</a:t>
            </a:r>
            <a:endParaRPr lang="pt-PT" sz="1100" dirty="0">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BCCACB65-29F7-3173-D01A-1407701E8B95}"/>
              </a:ext>
            </a:extLst>
          </p:cNvPr>
          <p:cNvSpPr/>
          <p:nvPr/>
        </p:nvSpPr>
        <p:spPr>
          <a:xfrm>
            <a:off x="2110379" y="5720868"/>
            <a:ext cx="1649738" cy="741836"/>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atin typeface="Times New Roman" panose="02020603050405020304" pitchFamily="18" charset="0"/>
                <a:cs typeface="Times New Roman" panose="02020603050405020304" pitchFamily="18" charset="0"/>
              </a:rPr>
              <a:t>5-20%</a:t>
            </a:r>
          </a:p>
          <a:p>
            <a:pPr algn="ctr"/>
            <a:r>
              <a:rPr lang="en-GB" sz="1100" dirty="0">
                <a:latin typeface="Times New Roman" panose="02020603050405020304" pitchFamily="18" charset="0"/>
                <a:cs typeface="Times New Roman" panose="02020603050405020304" pitchFamily="18" charset="0"/>
              </a:rPr>
              <a:t>Impute values using mean, median or mode</a:t>
            </a:r>
            <a:endParaRPr lang="pt-PT" sz="1100" dirty="0">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E086E28C-5EB2-A296-151B-02EA31FE50F9}"/>
              </a:ext>
            </a:extLst>
          </p:cNvPr>
          <p:cNvSpPr/>
          <p:nvPr/>
        </p:nvSpPr>
        <p:spPr>
          <a:xfrm>
            <a:off x="3886555" y="5720868"/>
            <a:ext cx="1649738" cy="741836"/>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atin typeface="Times New Roman" panose="02020603050405020304" pitchFamily="18" charset="0"/>
                <a:cs typeface="Times New Roman" panose="02020603050405020304" pitchFamily="18" charset="0"/>
              </a:rPr>
              <a:t>20-50%</a:t>
            </a:r>
          </a:p>
          <a:p>
            <a:pPr algn="ctr"/>
            <a:r>
              <a:rPr lang="en-GB" sz="1100" dirty="0">
                <a:latin typeface="Times New Roman" panose="02020603050405020304" pitchFamily="18" charset="0"/>
                <a:cs typeface="Times New Roman" panose="02020603050405020304" pitchFamily="18" charset="0"/>
              </a:rPr>
              <a:t>Evaluate importance</a:t>
            </a:r>
          </a:p>
          <a:p>
            <a:pPr algn="ctr"/>
            <a:r>
              <a:rPr lang="en-GB" sz="1100" dirty="0">
                <a:latin typeface="Times New Roman" panose="02020603050405020304" pitchFamily="18" charset="0"/>
                <a:cs typeface="Times New Roman" panose="02020603050405020304" pitchFamily="18" charset="0"/>
              </a:rPr>
              <a:t>Methods: KNN or MICE</a:t>
            </a:r>
            <a:endParaRPr lang="pt-PT" sz="1100" dirty="0">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EF55E4C5-4484-69E6-7F15-CB5F08D5C3A4}"/>
              </a:ext>
            </a:extLst>
          </p:cNvPr>
          <p:cNvSpPr/>
          <p:nvPr/>
        </p:nvSpPr>
        <p:spPr>
          <a:xfrm>
            <a:off x="5662731" y="5720868"/>
            <a:ext cx="1649738" cy="741836"/>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atin typeface="Times New Roman" panose="02020603050405020304" pitchFamily="18" charset="0"/>
                <a:cs typeface="Times New Roman" panose="02020603050405020304" pitchFamily="18" charset="0"/>
              </a:rPr>
              <a:t>50% or More</a:t>
            </a:r>
          </a:p>
          <a:p>
            <a:pPr algn="ctr"/>
            <a:r>
              <a:rPr lang="en-GB" sz="1100" dirty="0">
                <a:latin typeface="Times New Roman" panose="02020603050405020304" pitchFamily="18" charset="0"/>
                <a:cs typeface="Times New Roman" panose="02020603050405020304" pitchFamily="18" charset="0"/>
              </a:rPr>
              <a:t>Drop Column</a:t>
            </a:r>
            <a:endParaRPr lang="pt-PT" sz="1100" dirty="0">
              <a:latin typeface="Times New Roman" panose="02020603050405020304" pitchFamily="18" charset="0"/>
              <a:cs typeface="Times New Roman" panose="02020603050405020304" pitchFamily="18" charset="0"/>
            </a:endParaRPr>
          </a:p>
        </p:txBody>
      </p:sp>
      <p:pic>
        <p:nvPicPr>
          <p:cNvPr id="60" name="Picture 59">
            <a:extLst>
              <a:ext uri="{FF2B5EF4-FFF2-40B4-BE49-F238E27FC236}">
                <a16:creationId xmlns:a16="http://schemas.microsoft.com/office/drawing/2014/main" id="{32BE8513-4490-55B4-8700-74974E824A64}"/>
              </a:ext>
            </a:extLst>
          </p:cNvPr>
          <p:cNvPicPr>
            <a:picLocks noChangeAspect="1"/>
          </p:cNvPicPr>
          <p:nvPr/>
        </p:nvPicPr>
        <p:blipFill>
          <a:blip r:embed="rId7"/>
          <a:stretch>
            <a:fillRect/>
          </a:stretch>
        </p:blipFill>
        <p:spPr>
          <a:xfrm>
            <a:off x="8007345" y="4373576"/>
            <a:ext cx="2343874" cy="600994"/>
          </a:xfrm>
          <a:prstGeom prst="rect">
            <a:avLst/>
          </a:prstGeom>
        </p:spPr>
      </p:pic>
      <p:pic>
        <p:nvPicPr>
          <p:cNvPr id="62" name="Picture 61">
            <a:extLst>
              <a:ext uri="{FF2B5EF4-FFF2-40B4-BE49-F238E27FC236}">
                <a16:creationId xmlns:a16="http://schemas.microsoft.com/office/drawing/2014/main" id="{91A2F9D6-A2CA-B194-4676-3C87BF52121E}"/>
              </a:ext>
            </a:extLst>
          </p:cNvPr>
          <p:cNvPicPr>
            <a:picLocks noChangeAspect="1"/>
          </p:cNvPicPr>
          <p:nvPr/>
        </p:nvPicPr>
        <p:blipFill>
          <a:blip r:embed="rId8"/>
          <a:stretch>
            <a:fillRect/>
          </a:stretch>
        </p:blipFill>
        <p:spPr>
          <a:xfrm>
            <a:off x="8007345" y="5612731"/>
            <a:ext cx="2605051" cy="741836"/>
          </a:xfrm>
          <a:prstGeom prst="rect">
            <a:avLst/>
          </a:prstGeom>
        </p:spPr>
      </p:pic>
      <p:sp>
        <p:nvSpPr>
          <p:cNvPr id="63" name="Rectangle 62">
            <a:extLst>
              <a:ext uri="{FF2B5EF4-FFF2-40B4-BE49-F238E27FC236}">
                <a16:creationId xmlns:a16="http://schemas.microsoft.com/office/drawing/2014/main" id="{04937E54-FCCA-4E19-EDF3-968868CC613D}"/>
              </a:ext>
            </a:extLst>
          </p:cNvPr>
          <p:cNvSpPr/>
          <p:nvPr/>
        </p:nvSpPr>
        <p:spPr>
          <a:xfrm>
            <a:off x="7672718" y="5611058"/>
            <a:ext cx="52142" cy="741835"/>
          </a:xfrm>
          <a:prstGeom prst="rect">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4" name="TextBox 63">
            <a:extLst>
              <a:ext uri="{FF2B5EF4-FFF2-40B4-BE49-F238E27FC236}">
                <a16:creationId xmlns:a16="http://schemas.microsoft.com/office/drawing/2014/main" id="{73D8EC45-CE89-2DA8-8DD3-CAC5A369018D}"/>
              </a:ext>
            </a:extLst>
          </p:cNvPr>
          <p:cNvSpPr txBox="1"/>
          <p:nvPr/>
        </p:nvSpPr>
        <p:spPr>
          <a:xfrm>
            <a:off x="9072748" y="361298"/>
            <a:ext cx="2908038" cy="523220"/>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Models that handle missing values:</a:t>
            </a:r>
          </a:p>
          <a:p>
            <a:r>
              <a:rPr lang="en-GB" sz="1400" dirty="0" err="1">
                <a:latin typeface="Times New Roman" panose="02020603050405020304" pitchFamily="18" charset="0"/>
                <a:cs typeface="Times New Roman" panose="02020603050405020304" pitchFamily="18" charset="0"/>
              </a:rPr>
              <a:t>XGBoost</a:t>
            </a:r>
            <a:r>
              <a:rPr lang="en-GB" sz="140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LightGBM</a:t>
            </a:r>
            <a:endParaRPr lang="pt-PT"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0904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4172AD-0007-E08F-0371-B7ED8F08F1AD}"/>
              </a:ext>
            </a:extLst>
          </p:cNvPr>
          <p:cNvSpPr txBox="1"/>
          <p:nvPr/>
        </p:nvSpPr>
        <p:spPr>
          <a:xfrm>
            <a:off x="221751" y="97221"/>
            <a:ext cx="3078251"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Duplicate Entries</a:t>
            </a:r>
            <a:endParaRPr lang="pt-PT"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8A51EB0-3DEC-AFD3-4B73-FBCE66965B66}"/>
              </a:ext>
            </a:extLst>
          </p:cNvPr>
          <p:cNvPicPr>
            <a:picLocks noChangeAspect="1"/>
          </p:cNvPicPr>
          <p:nvPr/>
        </p:nvPicPr>
        <p:blipFill>
          <a:blip r:embed="rId2"/>
          <a:stretch>
            <a:fillRect/>
          </a:stretch>
        </p:blipFill>
        <p:spPr>
          <a:xfrm>
            <a:off x="539389" y="1053287"/>
            <a:ext cx="2142896" cy="620620"/>
          </a:xfrm>
          <a:prstGeom prst="rect">
            <a:avLst/>
          </a:prstGeom>
        </p:spPr>
      </p:pic>
      <p:sp>
        <p:nvSpPr>
          <p:cNvPr id="7" name="TextBox 6">
            <a:extLst>
              <a:ext uri="{FF2B5EF4-FFF2-40B4-BE49-F238E27FC236}">
                <a16:creationId xmlns:a16="http://schemas.microsoft.com/office/drawing/2014/main" id="{37FE55AF-E013-40B3-5F65-C410F297AC75}"/>
              </a:ext>
            </a:extLst>
          </p:cNvPr>
          <p:cNvSpPr txBox="1"/>
          <p:nvPr/>
        </p:nvSpPr>
        <p:spPr>
          <a:xfrm>
            <a:off x="281852" y="791677"/>
            <a:ext cx="4477015"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Check for Duplicates</a:t>
            </a:r>
            <a:endParaRPr lang="pt-PT" sz="11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4684C8D-C11C-ADBA-EED0-8666599E540F}"/>
              </a:ext>
            </a:extLst>
          </p:cNvPr>
          <p:cNvSpPr/>
          <p:nvPr/>
        </p:nvSpPr>
        <p:spPr>
          <a:xfrm>
            <a:off x="436018" y="1082677"/>
            <a:ext cx="45719" cy="56856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Box 8">
            <a:extLst>
              <a:ext uri="{FF2B5EF4-FFF2-40B4-BE49-F238E27FC236}">
                <a16:creationId xmlns:a16="http://schemas.microsoft.com/office/drawing/2014/main" id="{E9E081A3-7ECE-38A8-2279-E62D9C1161CE}"/>
              </a:ext>
            </a:extLst>
          </p:cNvPr>
          <p:cNvSpPr txBox="1"/>
          <p:nvPr/>
        </p:nvSpPr>
        <p:spPr>
          <a:xfrm>
            <a:off x="281852" y="1804712"/>
            <a:ext cx="4477015"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Drop Duplicates</a:t>
            </a:r>
            <a:endParaRPr lang="pt-PT" sz="11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A47812D-CAAE-C437-A1A8-A6F3C52F6C5A}"/>
              </a:ext>
            </a:extLst>
          </p:cNvPr>
          <p:cNvSpPr txBox="1"/>
          <p:nvPr/>
        </p:nvSpPr>
        <p:spPr>
          <a:xfrm>
            <a:off x="539389" y="2088992"/>
            <a:ext cx="4477015" cy="261610"/>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All Similar Cells: </a:t>
            </a:r>
            <a:r>
              <a:rPr lang="en-GB" sz="1050" dirty="0">
                <a:latin typeface="Times New Roman" panose="02020603050405020304" pitchFamily="18" charset="0"/>
                <a:cs typeface="Times New Roman" panose="02020603050405020304" pitchFamily="18" charset="0"/>
              </a:rPr>
              <a:t>Delete all rows that are perfect duplicates;</a:t>
            </a:r>
            <a:endParaRPr lang="pt-PT" sz="105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0D59369-7803-9A91-3E2D-82C852EE8A54}"/>
              </a:ext>
            </a:extLst>
          </p:cNvPr>
          <p:cNvPicPr>
            <a:picLocks noChangeAspect="1"/>
          </p:cNvPicPr>
          <p:nvPr/>
        </p:nvPicPr>
        <p:blipFill>
          <a:blip r:embed="rId3"/>
          <a:stretch>
            <a:fillRect/>
          </a:stretch>
        </p:blipFill>
        <p:spPr>
          <a:xfrm>
            <a:off x="539389" y="2425332"/>
            <a:ext cx="2354586" cy="342390"/>
          </a:xfrm>
          <a:prstGeom prst="rect">
            <a:avLst/>
          </a:prstGeom>
        </p:spPr>
      </p:pic>
      <p:sp>
        <p:nvSpPr>
          <p:cNvPr id="13" name="TextBox 12">
            <a:extLst>
              <a:ext uri="{FF2B5EF4-FFF2-40B4-BE49-F238E27FC236}">
                <a16:creationId xmlns:a16="http://schemas.microsoft.com/office/drawing/2014/main" id="{D083669C-5F99-51B4-C084-ABC4A60CDAAF}"/>
              </a:ext>
            </a:extLst>
          </p:cNvPr>
          <p:cNvSpPr txBox="1"/>
          <p:nvPr/>
        </p:nvSpPr>
        <p:spPr>
          <a:xfrm>
            <a:off x="539388" y="2880552"/>
            <a:ext cx="4581631" cy="253916"/>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Similar Column Cells: </a:t>
            </a:r>
            <a:r>
              <a:rPr lang="en-GB" sz="1050" dirty="0">
                <a:latin typeface="Times New Roman" panose="02020603050405020304" pitchFamily="18" charset="0"/>
                <a:cs typeface="Times New Roman" panose="02020603050405020304" pitchFamily="18" charset="0"/>
              </a:rPr>
              <a:t>Delete all rows that have same value in one column;</a:t>
            </a:r>
            <a:endParaRPr lang="pt-PT" sz="105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569B33A2-4F8E-FB44-6555-582B9F6F06AB}"/>
              </a:ext>
            </a:extLst>
          </p:cNvPr>
          <p:cNvPicPr>
            <a:picLocks noChangeAspect="1"/>
          </p:cNvPicPr>
          <p:nvPr/>
        </p:nvPicPr>
        <p:blipFill>
          <a:blip r:embed="rId4"/>
          <a:stretch>
            <a:fillRect/>
          </a:stretch>
        </p:blipFill>
        <p:spPr>
          <a:xfrm>
            <a:off x="539389" y="3216892"/>
            <a:ext cx="2462000" cy="339270"/>
          </a:xfrm>
          <a:prstGeom prst="rect">
            <a:avLst/>
          </a:prstGeom>
        </p:spPr>
      </p:pic>
      <p:sp>
        <p:nvSpPr>
          <p:cNvPr id="16" name="Rectangle 15">
            <a:extLst>
              <a:ext uri="{FF2B5EF4-FFF2-40B4-BE49-F238E27FC236}">
                <a16:creationId xmlns:a16="http://schemas.microsoft.com/office/drawing/2014/main" id="{B49901D7-4A6B-6686-E825-BBC8032BB345}"/>
              </a:ext>
            </a:extLst>
          </p:cNvPr>
          <p:cNvSpPr/>
          <p:nvPr/>
        </p:nvSpPr>
        <p:spPr>
          <a:xfrm>
            <a:off x="436018" y="2350602"/>
            <a:ext cx="45719" cy="446615"/>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0B95FFB6-8E47-D0C1-1A65-A780F602362E}"/>
              </a:ext>
            </a:extLst>
          </p:cNvPr>
          <p:cNvSpPr/>
          <p:nvPr/>
        </p:nvSpPr>
        <p:spPr>
          <a:xfrm>
            <a:off x="436017" y="3182435"/>
            <a:ext cx="45719" cy="446615"/>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Box 17">
            <a:extLst>
              <a:ext uri="{FF2B5EF4-FFF2-40B4-BE49-F238E27FC236}">
                <a16:creationId xmlns:a16="http://schemas.microsoft.com/office/drawing/2014/main" id="{0A4D5962-D1DD-F633-8E9D-78767F8B9E2A}"/>
              </a:ext>
            </a:extLst>
          </p:cNvPr>
          <p:cNvSpPr txBox="1"/>
          <p:nvPr/>
        </p:nvSpPr>
        <p:spPr>
          <a:xfrm>
            <a:off x="5583936" y="332138"/>
            <a:ext cx="3755136" cy="523220"/>
          </a:xfrm>
          <a:prstGeom prst="rect">
            <a:avLst/>
          </a:prstGeom>
          <a:noFill/>
        </p:spPr>
        <p:txBody>
          <a:bodyPr wrap="square" rtlCol="0">
            <a:spAutoFit/>
          </a:bodyPr>
          <a:lstStyle>
            <a:defPPr>
              <a:defRPr lang="pt-PT"/>
            </a:defPPr>
            <a:lvl1pPr>
              <a:defRPr sz="2800" b="1">
                <a:latin typeface="Times New Roman" panose="02020603050405020304" pitchFamily="18" charset="0"/>
                <a:cs typeface="Times New Roman" panose="02020603050405020304" pitchFamily="18" charset="0"/>
              </a:defRPr>
            </a:lvl1pPr>
          </a:lstStyle>
          <a:p>
            <a:r>
              <a:rPr lang="en-GB" dirty="0"/>
              <a:t>Changing Data Types</a:t>
            </a:r>
            <a:endParaRPr lang="pt-PT" dirty="0"/>
          </a:p>
        </p:txBody>
      </p:sp>
      <p:pic>
        <p:nvPicPr>
          <p:cNvPr id="20" name="Picture 19">
            <a:extLst>
              <a:ext uri="{FF2B5EF4-FFF2-40B4-BE49-F238E27FC236}">
                <a16:creationId xmlns:a16="http://schemas.microsoft.com/office/drawing/2014/main" id="{D32E26BB-6A4F-379B-E269-D7D5B32CD865}"/>
              </a:ext>
            </a:extLst>
          </p:cNvPr>
          <p:cNvPicPr>
            <a:picLocks noChangeAspect="1"/>
          </p:cNvPicPr>
          <p:nvPr/>
        </p:nvPicPr>
        <p:blipFill>
          <a:blip r:embed="rId5"/>
          <a:stretch>
            <a:fillRect/>
          </a:stretch>
        </p:blipFill>
        <p:spPr>
          <a:xfrm>
            <a:off x="5583934" y="1424429"/>
            <a:ext cx="4275945" cy="312379"/>
          </a:xfrm>
          <a:prstGeom prst="rect">
            <a:avLst/>
          </a:prstGeom>
        </p:spPr>
      </p:pic>
      <p:pic>
        <p:nvPicPr>
          <p:cNvPr id="22" name="Picture 21">
            <a:extLst>
              <a:ext uri="{FF2B5EF4-FFF2-40B4-BE49-F238E27FC236}">
                <a16:creationId xmlns:a16="http://schemas.microsoft.com/office/drawing/2014/main" id="{2E305C5F-DC30-9DF9-FF2A-91F664147C95}"/>
              </a:ext>
            </a:extLst>
          </p:cNvPr>
          <p:cNvPicPr>
            <a:picLocks noChangeAspect="1"/>
          </p:cNvPicPr>
          <p:nvPr/>
        </p:nvPicPr>
        <p:blipFill>
          <a:blip r:embed="rId6"/>
          <a:stretch>
            <a:fillRect/>
          </a:stretch>
        </p:blipFill>
        <p:spPr>
          <a:xfrm>
            <a:off x="5632702" y="2162265"/>
            <a:ext cx="2116276" cy="278566"/>
          </a:xfrm>
          <a:prstGeom prst="rect">
            <a:avLst/>
          </a:prstGeom>
        </p:spPr>
      </p:pic>
      <p:sp>
        <p:nvSpPr>
          <p:cNvPr id="23" name="TextBox 22">
            <a:extLst>
              <a:ext uri="{FF2B5EF4-FFF2-40B4-BE49-F238E27FC236}">
                <a16:creationId xmlns:a16="http://schemas.microsoft.com/office/drawing/2014/main" id="{0A9E2A29-1706-3848-E4F6-37A97045E422}"/>
              </a:ext>
            </a:extLst>
          </p:cNvPr>
          <p:cNvSpPr txBox="1"/>
          <p:nvPr/>
        </p:nvSpPr>
        <p:spPr>
          <a:xfrm>
            <a:off x="8552680" y="2430708"/>
            <a:ext cx="3755136" cy="523220"/>
          </a:xfrm>
          <a:prstGeom prst="rect">
            <a:avLst/>
          </a:prstGeom>
          <a:noFill/>
        </p:spPr>
        <p:txBody>
          <a:bodyPr wrap="square" rtlCol="0">
            <a:spAutoFit/>
          </a:bodyPr>
          <a:lstStyle>
            <a:defPPr>
              <a:defRPr lang="pt-PT"/>
            </a:defPPr>
            <a:lvl1pPr>
              <a:defRPr sz="2800" b="1">
                <a:latin typeface="Times New Roman" panose="02020603050405020304" pitchFamily="18" charset="0"/>
                <a:cs typeface="Times New Roman" panose="02020603050405020304" pitchFamily="18" charset="0"/>
              </a:defRPr>
            </a:lvl1pPr>
          </a:lstStyle>
          <a:p>
            <a:r>
              <a:rPr lang="en-GB" dirty="0"/>
              <a:t>Indexing &amp; Headers</a:t>
            </a:r>
            <a:endParaRPr lang="pt-PT" dirty="0"/>
          </a:p>
        </p:txBody>
      </p:sp>
      <p:sp>
        <p:nvSpPr>
          <p:cNvPr id="24" name="TextBox 23">
            <a:extLst>
              <a:ext uri="{FF2B5EF4-FFF2-40B4-BE49-F238E27FC236}">
                <a16:creationId xmlns:a16="http://schemas.microsoft.com/office/drawing/2014/main" id="{771B7DDA-2DA6-CAF9-673F-46D85365E12C}"/>
              </a:ext>
            </a:extLst>
          </p:cNvPr>
          <p:cNvSpPr txBox="1"/>
          <p:nvPr/>
        </p:nvSpPr>
        <p:spPr>
          <a:xfrm>
            <a:off x="5583937" y="1113166"/>
            <a:ext cx="2865558"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Changing the type of a column</a:t>
            </a:r>
            <a:endParaRPr lang="pt-PT"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8123AC3B-9830-B0D4-6D9C-3354E7B0B274}"/>
              </a:ext>
            </a:extLst>
          </p:cNvPr>
          <p:cNvSpPr txBox="1"/>
          <p:nvPr/>
        </p:nvSpPr>
        <p:spPr>
          <a:xfrm>
            <a:off x="5583935" y="1829551"/>
            <a:ext cx="2865558"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Changing the type of a date to datetime</a:t>
            </a:r>
            <a:endParaRPr lang="pt-PT" sz="1100"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5B8C3AD2-D4D8-F2D4-80A7-889E26EF5AED}"/>
              </a:ext>
            </a:extLst>
          </p:cNvPr>
          <p:cNvPicPr>
            <a:picLocks noChangeAspect="1"/>
          </p:cNvPicPr>
          <p:nvPr/>
        </p:nvPicPr>
        <p:blipFill>
          <a:blip r:embed="rId7"/>
          <a:stretch>
            <a:fillRect/>
          </a:stretch>
        </p:blipFill>
        <p:spPr>
          <a:xfrm>
            <a:off x="8601449" y="3382071"/>
            <a:ext cx="2251595" cy="377890"/>
          </a:xfrm>
          <a:prstGeom prst="rect">
            <a:avLst/>
          </a:prstGeom>
        </p:spPr>
      </p:pic>
      <p:pic>
        <p:nvPicPr>
          <p:cNvPr id="29" name="Picture 28">
            <a:extLst>
              <a:ext uri="{FF2B5EF4-FFF2-40B4-BE49-F238E27FC236}">
                <a16:creationId xmlns:a16="http://schemas.microsoft.com/office/drawing/2014/main" id="{04B24249-A44A-25A4-9ACD-C2BB62A1CA19}"/>
              </a:ext>
            </a:extLst>
          </p:cNvPr>
          <p:cNvPicPr>
            <a:picLocks noChangeAspect="1"/>
          </p:cNvPicPr>
          <p:nvPr/>
        </p:nvPicPr>
        <p:blipFill>
          <a:blip r:embed="rId8"/>
          <a:stretch>
            <a:fillRect/>
          </a:stretch>
        </p:blipFill>
        <p:spPr>
          <a:xfrm>
            <a:off x="8601449" y="4141118"/>
            <a:ext cx="2386344" cy="368263"/>
          </a:xfrm>
          <a:prstGeom prst="rect">
            <a:avLst/>
          </a:prstGeom>
        </p:spPr>
      </p:pic>
      <p:pic>
        <p:nvPicPr>
          <p:cNvPr id="31" name="Picture 30">
            <a:extLst>
              <a:ext uri="{FF2B5EF4-FFF2-40B4-BE49-F238E27FC236}">
                <a16:creationId xmlns:a16="http://schemas.microsoft.com/office/drawing/2014/main" id="{7EEF3229-4FC1-0479-6D09-3B709C8F220A}"/>
              </a:ext>
            </a:extLst>
          </p:cNvPr>
          <p:cNvPicPr>
            <a:picLocks noChangeAspect="1"/>
          </p:cNvPicPr>
          <p:nvPr/>
        </p:nvPicPr>
        <p:blipFill>
          <a:blip r:embed="rId9"/>
          <a:stretch>
            <a:fillRect/>
          </a:stretch>
        </p:blipFill>
        <p:spPr>
          <a:xfrm>
            <a:off x="8601449" y="4865404"/>
            <a:ext cx="2657697" cy="339837"/>
          </a:xfrm>
          <a:prstGeom prst="rect">
            <a:avLst/>
          </a:prstGeom>
        </p:spPr>
      </p:pic>
      <p:pic>
        <p:nvPicPr>
          <p:cNvPr id="33" name="Picture 32">
            <a:extLst>
              <a:ext uri="{FF2B5EF4-FFF2-40B4-BE49-F238E27FC236}">
                <a16:creationId xmlns:a16="http://schemas.microsoft.com/office/drawing/2014/main" id="{53EE307D-80BA-9084-2923-828927526462}"/>
              </a:ext>
            </a:extLst>
          </p:cNvPr>
          <p:cNvPicPr>
            <a:picLocks noChangeAspect="1"/>
          </p:cNvPicPr>
          <p:nvPr/>
        </p:nvPicPr>
        <p:blipFill>
          <a:blip r:embed="rId10"/>
          <a:stretch>
            <a:fillRect/>
          </a:stretch>
        </p:blipFill>
        <p:spPr>
          <a:xfrm>
            <a:off x="8599401" y="5546361"/>
            <a:ext cx="2818841" cy="337035"/>
          </a:xfrm>
          <a:prstGeom prst="rect">
            <a:avLst/>
          </a:prstGeom>
        </p:spPr>
      </p:pic>
      <p:pic>
        <p:nvPicPr>
          <p:cNvPr id="35" name="Picture 34">
            <a:extLst>
              <a:ext uri="{FF2B5EF4-FFF2-40B4-BE49-F238E27FC236}">
                <a16:creationId xmlns:a16="http://schemas.microsoft.com/office/drawing/2014/main" id="{772687CD-6480-C81D-D70C-87DBC02F3B85}"/>
              </a:ext>
            </a:extLst>
          </p:cNvPr>
          <p:cNvPicPr>
            <a:picLocks noChangeAspect="1"/>
          </p:cNvPicPr>
          <p:nvPr/>
        </p:nvPicPr>
        <p:blipFill>
          <a:blip r:embed="rId11"/>
          <a:stretch>
            <a:fillRect/>
          </a:stretch>
        </p:blipFill>
        <p:spPr>
          <a:xfrm>
            <a:off x="8599398" y="6219717"/>
            <a:ext cx="2329321" cy="407354"/>
          </a:xfrm>
          <a:prstGeom prst="rect">
            <a:avLst/>
          </a:prstGeom>
        </p:spPr>
      </p:pic>
      <p:sp>
        <p:nvSpPr>
          <p:cNvPr id="36" name="TextBox 35">
            <a:extLst>
              <a:ext uri="{FF2B5EF4-FFF2-40B4-BE49-F238E27FC236}">
                <a16:creationId xmlns:a16="http://schemas.microsoft.com/office/drawing/2014/main" id="{60DD3BFF-4EEB-617F-801C-7EBE9D86ABE4}"/>
              </a:ext>
            </a:extLst>
          </p:cNvPr>
          <p:cNvSpPr txBox="1"/>
          <p:nvPr/>
        </p:nvSpPr>
        <p:spPr>
          <a:xfrm>
            <a:off x="8552681" y="3076141"/>
            <a:ext cx="2818841"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Resetting the index of a </a:t>
            </a:r>
            <a:r>
              <a:rPr lang="en-GB" sz="1100" b="1" u="sng" dirty="0" err="1">
                <a:latin typeface="Times New Roman" panose="02020603050405020304" pitchFamily="18" charset="0"/>
                <a:cs typeface="Times New Roman" panose="02020603050405020304" pitchFamily="18" charset="0"/>
              </a:rPr>
              <a:t>dataframe</a:t>
            </a:r>
            <a:endParaRPr lang="pt-PT" sz="11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6F17816A-72E6-0092-C4B7-D31DDC8B4EF6}"/>
              </a:ext>
            </a:extLst>
          </p:cNvPr>
          <p:cNvSpPr txBox="1"/>
          <p:nvPr/>
        </p:nvSpPr>
        <p:spPr>
          <a:xfrm>
            <a:off x="8552681" y="3804281"/>
            <a:ext cx="2818841"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Setting the index of a </a:t>
            </a:r>
            <a:r>
              <a:rPr lang="en-GB" sz="1100" b="1" u="sng" dirty="0" err="1">
                <a:latin typeface="Times New Roman" panose="02020603050405020304" pitchFamily="18" charset="0"/>
                <a:cs typeface="Times New Roman" panose="02020603050405020304" pitchFamily="18" charset="0"/>
              </a:rPr>
              <a:t>dataframe</a:t>
            </a:r>
            <a:endParaRPr lang="pt-PT" sz="11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418C182F-2232-FBD4-9756-E2F1D166737C}"/>
              </a:ext>
            </a:extLst>
          </p:cNvPr>
          <p:cNvSpPr txBox="1"/>
          <p:nvPr/>
        </p:nvSpPr>
        <p:spPr>
          <a:xfrm>
            <a:off x="8552680" y="4570946"/>
            <a:ext cx="2818841"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Setting a multiple index for a </a:t>
            </a:r>
            <a:r>
              <a:rPr lang="en-GB" sz="1100" b="1" u="sng" dirty="0" err="1">
                <a:latin typeface="Times New Roman" panose="02020603050405020304" pitchFamily="18" charset="0"/>
                <a:cs typeface="Times New Roman" panose="02020603050405020304" pitchFamily="18" charset="0"/>
              </a:rPr>
              <a:t>dataframe</a:t>
            </a:r>
            <a:endParaRPr lang="pt-PT" sz="11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8A5291A5-A548-81FD-4C12-E4E81F5C3DB8}"/>
              </a:ext>
            </a:extLst>
          </p:cNvPr>
          <p:cNvSpPr txBox="1"/>
          <p:nvPr/>
        </p:nvSpPr>
        <p:spPr>
          <a:xfrm>
            <a:off x="8599401" y="5244996"/>
            <a:ext cx="3044115"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Change the type of date index to datetime</a:t>
            </a:r>
            <a:endParaRPr lang="pt-PT" sz="11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75C1875A-7892-2BEE-93A8-87C11EEBB78C}"/>
              </a:ext>
            </a:extLst>
          </p:cNvPr>
          <p:cNvSpPr txBox="1"/>
          <p:nvPr/>
        </p:nvSpPr>
        <p:spPr>
          <a:xfrm>
            <a:off x="8599398" y="5930458"/>
            <a:ext cx="2818841"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Giving headers to a </a:t>
            </a:r>
            <a:r>
              <a:rPr lang="en-GB" sz="1100" b="1" u="sng" dirty="0" err="1">
                <a:latin typeface="Times New Roman" panose="02020603050405020304" pitchFamily="18" charset="0"/>
                <a:cs typeface="Times New Roman" panose="02020603050405020304" pitchFamily="18" charset="0"/>
              </a:rPr>
              <a:t>dataframe</a:t>
            </a:r>
            <a:endParaRPr lang="pt-PT" sz="1100"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A53E3358-0804-AC92-9111-E16BCC781530}"/>
              </a:ext>
            </a:extLst>
          </p:cNvPr>
          <p:cNvSpPr/>
          <p:nvPr/>
        </p:nvSpPr>
        <p:spPr>
          <a:xfrm>
            <a:off x="8455108" y="3370584"/>
            <a:ext cx="45719" cy="413314"/>
          </a:xfrm>
          <a:prstGeom prst="rect">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Rectangle 41">
            <a:extLst>
              <a:ext uri="{FF2B5EF4-FFF2-40B4-BE49-F238E27FC236}">
                <a16:creationId xmlns:a16="http://schemas.microsoft.com/office/drawing/2014/main" id="{02A280AD-24FB-E1E5-7DC9-A22FB1327F3E}"/>
              </a:ext>
            </a:extLst>
          </p:cNvPr>
          <p:cNvSpPr/>
          <p:nvPr/>
        </p:nvSpPr>
        <p:spPr>
          <a:xfrm>
            <a:off x="5480748" y="1424429"/>
            <a:ext cx="45719" cy="36226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Rectangle 42">
            <a:extLst>
              <a:ext uri="{FF2B5EF4-FFF2-40B4-BE49-F238E27FC236}">
                <a16:creationId xmlns:a16="http://schemas.microsoft.com/office/drawing/2014/main" id="{9C91D704-8159-7434-57BA-F9F3552FD89A}"/>
              </a:ext>
            </a:extLst>
          </p:cNvPr>
          <p:cNvSpPr/>
          <p:nvPr/>
        </p:nvSpPr>
        <p:spPr>
          <a:xfrm>
            <a:off x="5480747" y="2206609"/>
            <a:ext cx="45719" cy="314147"/>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4" name="Rectangle 43">
            <a:extLst>
              <a:ext uri="{FF2B5EF4-FFF2-40B4-BE49-F238E27FC236}">
                <a16:creationId xmlns:a16="http://schemas.microsoft.com/office/drawing/2014/main" id="{96AC3F77-90E0-5E4C-ED38-E6E179FCAC04}"/>
              </a:ext>
            </a:extLst>
          </p:cNvPr>
          <p:cNvSpPr/>
          <p:nvPr/>
        </p:nvSpPr>
        <p:spPr>
          <a:xfrm>
            <a:off x="8455470" y="4102398"/>
            <a:ext cx="45719" cy="413314"/>
          </a:xfrm>
          <a:prstGeom prst="rect">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5" name="Rectangle 44">
            <a:extLst>
              <a:ext uri="{FF2B5EF4-FFF2-40B4-BE49-F238E27FC236}">
                <a16:creationId xmlns:a16="http://schemas.microsoft.com/office/drawing/2014/main" id="{AD37D798-1955-6051-C09B-2DCE8697EDC7}"/>
              </a:ext>
            </a:extLst>
          </p:cNvPr>
          <p:cNvSpPr/>
          <p:nvPr/>
        </p:nvSpPr>
        <p:spPr>
          <a:xfrm>
            <a:off x="8449493" y="4781326"/>
            <a:ext cx="45719" cy="413314"/>
          </a:xfrm>
          <a:prstGeom prst="rect">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6" name="Rectangle 45">
            <a:extLst>
              <a:ext uri="{FF2B5EF4-FFF2-40B4-BE49-F238E27FC236}">
                <a16:creationId xmlns:a16="http://schemas.microsoft.com/office/drawing/2014/main" id="{B06BE92F-B432-2DD8-B9D9-877A99D43C17}"/>
              </a:ext>
            </a:extLst>
          </p:cNvPr>
          <p:cNvSpPr/>
          <p:nvPr/>
        </p:nvSpPr>
        <p:spPr>
          <a:xfrm>
            <a:off x="8449493" y="5506606"/>
            <a:ext cx="45719" cy="365530"/>
          </a:xfrm>
          <a:prstGeom prst="rect">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Rectangle 46">
            <a:extLst>
              <a:ext uri="{FF2B5EF4-FFF2-40B4-BE49-F238E27FC236}">
                <a16:creationId xmlns:a16="http://schemas.microsoft.com/office/drawing/2014/main" id="{819B4B4D-AE05-173E-0901-A0AEC6E5E1BE}"/>
              </a:ext>
            </a:extLst>
          </p:cNvPr>
          <p:cNvSpPr/>
          <p:nvPr/>
        </p:nvSpPr>
        <p:spPr>
          <a:xfrm>
            <a:off x="8449493" y="6219717"/>
            <a:ext cx="45719" cy="413314"/>
          </a:xfrm>
          <a:prstGeom prst="rect">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extBox 1">
            <a:extLst>
              <a:ext uri="{FF2B5EF4-FFF2-40B4-BE49-F238E27FC236}">
                <a16:creationId xmlns:a16="http://schemas.microsoft.com/office/drawing/2014/main" id="{ADC2A7DA-405C-0A6D-4D16-A93FBFBC066C}"/>
              </a:ext>
            </a:extLst>
          </p:cNvPr>
          <p:cNvSpPr txBox="1"/>
          <p:nvPr/>
        </p:nvSpPr>
        <p:spPr>
          <a:xfrm>
            <a:off x="1821665" y="3840788"/>
            <a:ext cx="1072310" cy="523220"/>
          </a:xfrm>
          <a:prstGeom prst="rect">
            <a:avLst/>
          </a:prstGeom>
          <a:noFill/>
        </p:spPr>
        <p:txBody>
          <a:bodyPr wrap="square" rtlCol="0">
            <a:spAutoFit/>
          </a:bodyPr>
          <a:lstStyle>
            <a:defPPr>
              <a:defRPr lang="pt-PT"/>
            </a:defPPr>
            <a:lvl1pPr>
              <a:defRPr sz="2800" b="1">
                <a:latin typeface="Times New Roman" panose="02020603050405020304" pitchFamily="18" charset="0"/>
                <a:cs typeface="Times New Roman" panose="02020603050405020304" pitchFamily="18" charset="0"/>
              </a:defRPr>
            </a:lvl1pPr>
          </a:lstStyle>
          <a:p>
            <a:r>
              <a:rPr lang="en-GB" dirty="0"/>
              <a:t>Bins</a:t>
            </a:r>
            <a:endParaRPr lang="pt-PT" dirty="0"/>
          </a:p>
        </p:txBody>
      </p:sp>
      <p:pic>
        <p:nvPicPr>
          <p:cNvPr id="5" name="Picture 4">
            <a:extLst>
              <a:ext uri="{FF2B5EF4-FFF2-40B4-BE49-F238E27FC236}">
                <a16:creationId xmlns:a16="http://schemas.microsoft.com/office/drawing/2014/main" id="{51F82BB6-82A9-25AF-F2E9-6ADD8E1B53D2}"/>
              </a:ext>
            </a:extLst>
          </p:cNvPr>
          <p:cNvPicPr>
            <a:picLocks noChangeAspect="1"/>
          </p:cNvPicPr>
          <p:nvPr/>
        </p:nvPicPr>
        <p:blipFill>
          <a:blip r:embed="rId12"/>
          <a:stretch>
            <a:fillRect/>
          </a:stretch>
        </p:blipFill>
        <p:spPr>
          <a:xfrm>
            <a:off x="3059059" y="4227872"/>
            <a:ext cx="2462001" cy="321690"/>
          </a:xfrm>
          <a:prstGeom prst="rect">
            <a:avLst/>
          </a:prstGeom>
        </p:spPr>
      </p:pic>
      <p:pic>
        <p:nvPicPr>
          <p:cNvPr id="14" name="Picture 13">
            <a:extLst>
              <a:ext uri="{FF2B5EF4-FFF2-40B4-BE49-F238E27FC236}">
                <a16:creationId xmlns:a16="http://schemas.microsoft.com/office/drawing/2014/main" id="{1E53E9BA-D622-8E15-FEE0-C477D75EEA22}"/>
              </a:ext>
            </a:extLst>
          </p:cNvPr>
          <p:cNvPicPr>
            <a:picLocks noChangeAspect="1"/>
          </p:cNvPicPr>
          <p:nvPr/>
        </p:nvPicPr>
        <p:blipFill>
          <a:blip r:embed="rId13"/>
          <a:stretch>
            <a:fillRect/>
          </a:stretch>
        </p:blipFill>
        <p:spPr>
          <a:xfrm>
            <a:off x="3059059" y="4801725"/>
            <a:ext cx="2250311" cy="257498"/>
          </a:xfrm>
          <a:prstGeom prst="rect">
            <a:avLst/>
          </a:prstGeom>
        </p:spPr>
      </p:pic>
      <p:pic>
        <p:nvPicPr>
          <p:cNvPr id="21" name="Picture 20">
            <a:extLst>
              <a:ext uri="{FF2B5EF4-FFF2-40B4-BE49-F238E27FC236}">
                <a16:creationId xmlns:a16="http://schemas.microsoft.com/office/drawing/2014/main" id="{6237C9C6-FEC1-C422-91E1-CB98278AAA86}"/>
              </a:ext>
            </a:extLst>
          </p:cNvPr>
          <p:cNvPicPr>
            <a:picLocks noChangeAspect="1"/>
          </p:cNvPicPr>
          <p:nvPr/>
        </p:nvPicPr>
        <p:blipFill>
          <a:blip r:embed="rId14"/>
          <a:stretch>
            <a:fillRect/>
          </a:stretch>
        </p:blipFill>
        <p:spPr>
          <a:xfrm>
            <a:off x="3059059" y="5367507"/>
            <a:ext cx="4021091" cy="228369"/>
          </a:xfrm>
          <a:prstGeom prst="rect">
            <a:avLst/>
          </a:prstGeom>
        </p:spPr>
      </p:pic>
      <p:pic>
        <p:nvPicPr>
          <p:cNvPr id="28" name="Picture 27">
            <a:extLst>
              <a:ext uri="{FF2B5EF4-FFF2-40B4-BE49-F238E27FC236}">
                <a16:creationId xmlns:a16="http://schemas.microsoft.com/office/drawing/2014/main" id="{1DD141AD-2522-437F-7518-C6EEFD504C0F}"/>
              </a:ext>
            </a:extLst>
          </p:cNvPr>
          <p:cNvPicPr>
            <a:picLocks noChangeAspect="1"/>
          </p:cNvPicPr>
          <p:nvPr/>
        </p:nvPicPr>
        <p:blipFill>
          <a:blip r:embed="rId15"/>
          <a:stretch>
            <a:fillRect/>
          </a:stretch>
        </p:blipFill>
        <p:spPr>
          <a:xfrm>
            <a:off x="3053622" y="5990639"/>
            <a:ext cx="1360092" cy="762531"/>
          </a:xfrm>
          <a:prstGeom prst="rect">
            <a:avLst/>
          </a:prstGeom>
        </p:spPr>
      </p:pic>
      <p:sp>
        <p:nvSpPr>
          <p:cNvPr id="30" name="TextBox 29">
            <a:extLst>
              <a:ext uri="{FF2B5EF4-FFF2-40B4-BE49-F238E27FC236}">
                <a16:creationId xmlns:a16="http://schemas.microsoft.com/office/drawing/2014/main" id="{9C3862BF-B572-484A-26BF-C30861DADE5F}"/>
              </a:ext>
            </a:extLst>
          </p:cNvPr>
          <p:cNvSpPr txBox="1"/>
          <p:nvPr/>
        </p:nvSpPr>
        <p:spPr>
          <a:xfrm>
            <a:off x="3053622" y="3948768"/>
            <a:ext cx="1440267"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1: </a:t>
            </a:r>
            <a:r>
              <a:rPr lang="en-GB" sz="1050" dirty="0">
                <a:latin typeface="Times New Roman" panose="02020603050405020304" pitchFamily="18" charset="0"/>
                <a:cs typeface="Times New Roman" panose="02020603050405020304" pitchFamily="18" charset="0"/>
              </a:rPr>
              <a:t>Create the bins</a:t>
            </a:r>
            <a:endParaRPr lang="pt-PT" sz="105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2665E6F2-4738-2A96-9159-11D2A4A3E372}"/>
              </a:ext>
            </a:extLst>
          </p:cNvPr>
          <p:cNvSpPr txBox="1"/>
          <p:nvPr/>
        </p:nvSpPr>
        <p:spPr>
          <a:xfrm>
            <a:off x="3022453" y="4547157"/>
            <a:ext cx="2323522"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2: </a:t>
            </a:r>
            <a:r>
              <a:rPr lang="en-GB" sz="1050" dirty="0">
                <a:latin typeface="Times New Roman" panose="02020603050405020304" pitchFamily="18" charset="0"/>
                <a:cs typeface="Times New Roman" panose="02020603050405020304" pitchFamily="18" charset="0"/>
              </a:rPr>
              <a:t>Set Group Names</a:t>
            </a:r>
            <a:endParaRPr lang="pt-PT" sz="105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B3B54E64-CB81-C2DC-5516-00BB6C830BF0}"/>
              </a:ext>
            </a:extLst>
          </p:cNvPr>
          <p:cNvSpPr txBox="1"/>
          <p:nvPr/>
        </p:nvSpPr>
        <p:spPr>
          <a:xfrm>
            <a:off x="3022453" y="5096400"/>
            <a:ext cx="2865557"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3: </a:t>
            </a:r>
            <a:r>
              <a:rPr lang="en-GB" sz="1050" dirty="0">
                <a:latin typeface="Times New Roman" panose="02020603050405020304" pitchFamily="18" charset="0"/>
                <a:cs typeface="Times New Roman" panose="02020603050405020304" pitchFamily="18" charset="0"/>
              </a:rPr>
              <a:t>Create the column and cut the function</a:t>
            </a:r>
            <a:endParaRPr lang="pt-PT" sz="105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516437E9-0D9C-BD18-B90B-3DEE391A2239}"/>
              </a:ext>
            </a:extLst>
          </p:cNvPr>
          <p:cNvSpPr txBox="1"/>
          <p:nvPr/>
        </p:nvSpPr>
        <p:spPr>
          <a:xfrm>
            <a:off x="3018434" y="5662243"/>
            <a:ext cx="2865557" cy="253916"/>
          </a:xfrm>
          <a:prstGeom prst="rect">
            <a:avLst/>
          </a:prstGeom>
          <a:noFill/>
        </p:spPr>
        <p:txBody>
          <a:bodyPr wrap="square" rtlCol="0">
            <a:spAutoFit/>
          </a:bodyPr>
          <a:lstStyle/>
          <a:p>
            <a:r>
              <a:rPr lang="en-GB" sz="1050" b="1" dirty="0">
                <a:latin typeface="Times New Roman" panose="02020603050405020304" pitchFamily="18" charset="0"/>
                <a:cs typeface="Times New Roman" panose="02020603050405020304" pitchFamily="18" charset="0"/>
              </a:rPr>
              <a:t>Step 4: </a:t>
            </a:r>
            <a:r>
              <a:rPr lang="en-GB" sz="1050" dirty="0">
                <a:latin typeface="Times New Roman" panose="02020603050405020304" pitchFamily="18" charset="0"/>
                <a:cs typeface="Times New Roman" panose="02020603050405020304" pitchFamily="18" charset="0"/>
              </a:rPr>
              <a:t>Get the value counts</a:t>
            </a:r>
            <a:endParaRPr lang="pt-PT" sz="1050" dirty="0">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CC4FA76D-E2AB-39AC-C8C1-29A9E9531D60}"/>
              </a:ext>
            </a:extLst>
          </p:cNvPr>
          <p:cNvSpPr/>
          <p:nvPr/>
        </p:nvSpPr>
        <p:spPr>
          <a:xfrm>
            <a:off x="2981291" y="4198581"/>
            <a:ext cx="45719" cy="413314"/>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1" name="Rectangle 50">
            <a:extLst>
              <a:ext uri="{FF2B5EF4-FFF2-40B4-BE49-F238E27FC236}">
                <a16:creationId xmlns:a16="http://schemas.microsoft.com/office/drawing/2014/main" id="{39EFDA60-6DB7-7186-7C18-EE1928F2FC28}"/>
              </a:ext>
            </a:extLst>
          </p:cNvPr>
          <p:cNvSpPr/>
          <p:nvPr/>
        </p:nvSpPr>
        <p:spPr>
          <a:xfrm>
            <a:off x="2985848" y="4723755"/>
            <a:ext cx="45719" cy="413314"/>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2" name="Rectangle 51">
            <a:extLst>
              <a:ext uri="{FF2B5EF4-FFF2-40B4-BE49-F238E27FC236}">
                <a16:creationId xmlns:a16="http://schemas.microsoft.com/office/drawing/2014/main" id="{E0C8E40F-F085-8C18-4543-DB2514C08F1D}"/>
              </a:ext>
            </a:extLst>
          </p:cNvPr>
          <p:cNvSpPr/>
          <p:nvPr/>
        </p:nvSpPr>
        <p:spPr>
          <a:xfrm>
            <a:off x="2977272" y="5254831"/>
            <a:ext cx="45719" cy="413314"/>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3" name="Rectangle 52">
            <a:extLst>
              <a:ext uri="{FF2B5EF4-FFF2-40B4-BE49-F238E27FC236}">
                <a16:creationId xmlns:a16="http://schemas.microsoft.com/office/drawing/2014/main" id="{7702A845-771F-1AA6-EF7F-D5C07F2C76F1}"/>
              </a:ext>
            </a:extLst>
          </p:cNvPr>
          <p:cNvSpPr/>
          <p:nvPr/>
        </p:nvSpPr>
        <p:spPr>
          <a:xfrm>
            <a:off x="2981291" y="6013724"/>
            <a:ext cx="45719" cy="739446"/>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92629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0C1345-C217-E339-FB55-F1C474FA2ADC}"/>
              </a:ext>
            </a:extLst>
          </p:cNvPr>
          <p:cNvSpPr txBox="1"/>
          <p:nvPr/>
        </p:nvSpPr>
        <p:spPr>
          <a:xfrm>
            <a:off x="122897" y="74706"/>
            <a:ext cx="319035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Data Observation</a:t>
            </a:r>
            <a:endParaRPr lang="pt-PT"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C2549B-28E7-4838-C3E2-50E2B67F3C2D}"/>
              </a:ext>
            </a:extLst>
          </p:cNvPr>
          <p:cNvPicPr>
            <a:picLocks noChangeAspect="1"/>
          </p:cNvPicPr>
          <p:nvPr/>
        </p:nvPicPr>
        <p:blipFill>
          <a:blip r:embed="rId2"/>
          <a:stretch>
            <a:fillRect/>
          </a:stretch>
        </p:blipFill>
        <p:spPr>
          <a:xfrm>
            <a:off x="232925" y="985412"/>
            <a:ext cx="3442881" cy="2473002"/>
          </a:xfrm>
          <a:prstGeom prst="rect">
            <a:avLst/>
          </a:prstGeom>
        </p:spPr>
      </p:pic>
      <p:sp>
        <p:nvSpPr>
          <p:cNvPr id="6" name="TextBox 5">
            <a:extLst>
              <a:ext uri="{FF2B5EF4-FFF2-40B4-BE49-F238E27FC236}">
                <a16:creationId xmlns:a16="http://schemas.microsoft.com/office/drawing/2014/main" id="{E62DCEB6-C068-53FE-40D5-9CC6A7562AFD}"/>
              </a:ext>
            </a:extLst>
          </p:cNvPr>
          <p:cNvSpPr txBox="1"/>
          <p:nvPr/>
        </p:nvSpPr>
        <p:spPr>
          <a:xfrm>
            <a:off x="232925" y="723802"/>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Group By with Operation</a:t>
            </a:r>
            <a:endParaRPr lang="pt-PT" sz="11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B2021A1-B8C0-B4B8-7854-99B4DF3380FE}"/>
              </a:ext>
            </a:extLst>
          </p:cNvPr>
          <p:cNvPicPr>
            <a:picLocks noChangeAspect="1"/>
          </p:cNvPicPr>
          <p:nvPr/>
        </p:nvPicPr>
        <p:blipFill>
          <a:blip r:embed="rId3"/>
          <a:stretch>
            <a:fillRect/>
          </a:stretch>
        </p:blipFill>
        <p:spPr>
          <a:xfrm>
            <a:off x="232925" y="4051797"/>
            <a:ext cx="3476216" cy="1389647"/>
          </a:xfrm>
          <a:prstGeom prst="rect">
            <a:avLst/>
          </a:prstGeom>
        </p:spPr>
      </p:pic>
      <p:sp>
        <p:nvSpPr>
          <p:cNvPr id="14" name="TextBox 13">
            <a:extLst>
              <a:ext uri="{FF2B5EF4-FFF2-40B4-BE49-F238E27FC236}">
                <a16:creationId xmlns:a16="http://schemas.microsoft.com/office/drawing/2014/main" id="{59520E5D-24C5-C90C-D50A-7144DE7A2036}"/>
              </a:ext>
            </a:extLst>
          </p:cNvPr>
          <p:cNvSpPr txBox="1"/>
          <p:nvPr/>
        </p:nvSpPr>
        <p:spPr>
          <a:xfrm>
            <a:off x="215457" y="3720024"/>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Pivot table</a:t>
            </a:r>
            <a:endParaRPr lang="pt-PT" sz="11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82CC817C-93C9-16C0-4741-65A704716671}"/>
              </a:ext>
            </a:extLst>
          </p:cNvPr>
          <p:cNvPicPr>
            <a:picLocks noChangeAspect="1"/>
          </p:cNvPicPr>
          <p:nvPr/>
        </p:nvPicPr>
        <p:blipFill>
          <a:blip r:embed="rId4"/>
          <a:stretch>
            <a:fillRect/>
          </a:stretch>
        </p:blipFill>
        <p:spPr>
          <a:xfrm>
            <a:off x="4263071" y="1485948"/>
            <a:ext cx="5373168" cy="1943052"/>
          </a:xfrm>
          <a:prstGeom prst="rect">
            <a:avLst/>
          </a:prstGeom>
        </p:spPr>
      </p:pic>
      <p:sp>
        <p:nvSpPr>
          <p:cNvPr id="18" name="TextBox 17">
            <a:extLst>
              <a:ext uri="{FF2B5EF4-FFF2-40B4-BE49-F238E27FC236}">
                <a16:creationId xmlns:a16="http://schemas.microsoft.com/office/drawing/2014/main" id="{09238DF5-AB3F-A934-F6E1-54914279A035}"/>
              </a:ext>
            </a:extLst>
          </p:cNvPr>
          <p:cNvSpPr txBox="1"/>
          <p:nvPr/>
        </p:nvSpPr>
        <p:spPr>
          <a:xfrm>
            <a:off x="4172398" y="723802"/>
            <a:ext cx="3442881"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Correlation and Causation (Relevancy)</a:t>
            </a:r>
            <a:endParaRPr lang="pt-PT"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9F66602C-B69E-8FE7-8479-1EF1D3DBD807}"/>
              </a:ext>
            </a:extLst>
          </p:cNvPr>
          <p:cNvSpPr txBox="1"/>
          <p:nvPr/>
        </p:nvSpPr>
        <p:spPr>
          <a:xfrm>
            <a:off x="4263071" y="1020236"/>
            <a:ext cx="4777393" cy="430887"/>
          </a:xfrm>
          <a:prstGeom prst="rect">
            <a:avLst/>
          </a:prstGeom>
          <a:noFill/>
        </p:spPr>
        <p:txBody>
          <a:bodyPr wrap="square">
            <a:spAutoFit/>
          </a:bodyPr>
          <a:lstStyle/>
          <a:p>
            <a:r>
              <a:rPr lang="en-GB" sz="1100" b="1" dirty="0"/>
              <a:t>P-value</a:t>
            </a:r>
            <a:r>
              <a:rPr lang="en-GB" sz="1100" dirty="0"/>
              <a:t> is the probability value that the correlation between these two variables is statistically significant.</a:t>
            </a:r>
            <a:endParaRPr lang="pt-PT" sz="1100" dirty="0"/>
          </a:p>
        </p:txBody>
      </p:sp>
      <p:pic>
        <p:nvPicPr>
          <p:cNvPr id="37" name="Picture 36">
            <a:extLst>
              <a:ext uri="{FF2B5EF4-FFF2-40B4-BE49-F238E27FC236}">
                <a16:creationId xmlns:a16="http://schemas.microsoft.com/office/drawing/2014/main" id="{335377F0-5B24-CEC0-47E0-A1A9BAFCE76F}"/>
              </a:ext>
            </a:extLst>
          </p:cNvPr>
          <p:cNvPicPr>
            <a:picLocks noChangeAspect="1"/>
          </p:cNvPicPr>
          <p:nvPr/>
        </p:nvPicPr>
        <p:blipFill>
          <a:blip r:embed="rId5"/>
          <a:stretch>
            <a:fillRect/>
          </a:stretch>
        </p:blipFill>
        <p:spPr>
          <a:xfrm>
            <a:off x="4263071" y="3609502"/>
            <a:ext cx="2992811" cy="1408381"/>
          </a:xfrm>
          <a:prstGeom prst="rect">
            <a:avLst/>
          </a:prstGeom>
        </p:spPr>
      </p:pic>
    </p:spTree>
    <p:extLst>
      <p:ext uri="{BB962C8B-B14F-4D97-AF65-F5344CB8AC3E}">
        <p14:creationId xmlns:p14="http://schemas.microsoft.com/office/powerpoint/2010/main" val="1059964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3613E851-72B6-05FA-0562-637D61F01411}"/>
              </a:ext>
            </a:extLst>
          </p:cNvPr>
          <p:cNvSpPr/>
          <p:nvPr/>
        </p:nvSpPr>
        <p:spPr>
          <a:xfrm>
            <a:off x="216305" y="4514779"/>
            <a:ext cx="5940440" cy="2145102"/>
          </a:xfrm>
          <a:prstGeom prst="rect">
            <a:avLst/>
          </a:prstGeom>
          <a:solidFill>
            <a:schemeClr val="bg1">
              <a:lumMod val="8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8" name="Rectangle 57">
            <a:extLst>
              <a:ext uri="{FF2B5EF4-FFF2-40B4-BE49-F238E27FC236}">
                <a16:creationId xmlns:a16="http://schemas.microsoft.com/office/drawing/2014/main" id="{12460DB8-4510-2ECB-0408-9F195080DA84}"/>
              </a:ext>
            </a:extLst>
          </p:cNvPr>
          <p:cNvSpPr/>
          <p:nvPr/>
        </p:nvSpPr>
        <p:spPr>
          <a:xfrm>
            <a:off x="6289348" y="3428999"/>
            <a:ext cx="5779753" cy="3230881"/>
          </a:xfrm>
          <a:prstGeom prst="rect">
            <a:avLst/>
          </a:prstGeom>
          <a:solidFill>
            <a:schemeClr val="bg1">
              <a:lumMod val="8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7" name="Rectangle 56">
            <a:extLst>
              <a:ext uri="{FF2B5EF4-FFF2-40B4-BE49-F238E27FC236}">
                <a16:creationId xmlns:a16="http://schemas.microsoft.com/office/drawing/2014/main" id="{9BEEB345-DB0D-BF3E-C950-E5D1955AFD12}"/>
              </a:ext>
            </a:extLst>
          </p:cNvPr>
          <p:cNvSpPr/>
          <p:nvPr/>
        </p:nvSpPr>
        <p:spPr>
          <a:xfrm>
            <a:off x="6289350" y="592203"/>
            <a:ext cx="5779752" cy="2770118"/>
          </a:xfrm>
          <a:prstGeom prst="rect">
            <a:avLst/>
          </a:prstGeom>
          <a:solidFill>
            <a:schemeClr val="bg1">
              <a:lumMod val="8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6" name="Rectangle 55">
            <a:extLst>
              <a:ext uri="{FF2B5EF4-FFF2-40B4-BE49-F238E27FC236}">
                <a16:creationId xmlns:a16="http://schemas.microsoft.com/office/drawing/2014/main" id="{3098329B-9514-58E0-4ED5-2489435F38DE}"/>
              </a:ext>
            </a:extLst>
          </p:cNvPr>
          <p:cNvSpPr/>
          <p:nvPr/>
        </p:nvSpPr>
        <p:spPr>
          <a:xfrm>
            <a:off x="3448747" y="584972"/>
            <a:ext cx="2707520" cy="3837457"/>
          </a:xfrm>
          <a:prstGeom prst="rect">
            <a:avLst/>
          </a:prstGeom>
          <a:solidFill>
            <a:schemeClr val="bg1">
              <a:lumMod val="8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5" name="Rectangle 54">
            <a:extLst>
              <a:ext uri="{FF2B5EF4-FFF2-40B4-BE49-F238E27FC236}">
                <a16:creationId xmlns:a16="http://schemas.microsoft.com/office/drawing/2014/main" id="{1A51DF04-FBD1-A5A1-D0E9-2E3E60F773DD}"/>
              </a:ext>
            </a:extLst>
          </p:cNvPr>
          <p:cNvSpPr/>
          <p:nvPr/>
        </p:nvSpPr>
        <p:spPr>
          <a:xfrm>
            <a:off x="216305" y="588493"/>
            <a:ext cx="3159745" cy="3837457"/>
          </a:xfrm>
          <a:prstGeom prst="rect">
            <a:avLst/>
          </a:prstGeom>
          <a:solidFill>
            <a:schemeClr val="bg1">
              <a:lumMod val="8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Box 3">
            <a:extLst>
              <a:ext uri="{FF2B5EF4-FFF2-40B4-BE49-F238E27FC236}">
                <a16:creationId xmlns:a16="http://schemas.microsoft.com/office/drawing/2014/main" id="{6B0C1345-C217-E339-FB55-F1C474FA2ADC}"/>
              </a:ext>
            </a:extLst>
          </p:cNvPr>
          <p:cNvSpPr txBox="1"/>
          <p:nvPr/>
        </p:nvSpPr>
        <p:spPr>
          <a:xfrm>
            <a:off x="122897" y="74706"/>
            <a:ext cx="319035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Univariate Analysis</a:t>
            </a:r>
            <a:endParaRPr lang="pt-PT" sz="2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3F67C7C-CFB3-A162-A9B7-26E2A7C0DB40}"/>
              </a:ext>
            </a:extLst>
          </p:cNvPr>
          <p:cNvSpPr txBox="1"/>
          <p:nvPr/>
        </p:nvSpPr>
        <p:spPr>
          <a:xfrm>
            <a:off x="533611" y="630846"/>
            <a:ext cx="147788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err="1">
                <a:latin typeface="Times New Roman" panose="02020603050405020304" pitchFamily="18" charset="0"/>
                <a:cs typeface="Times New Roman" panose="02020603050405020304" pitchFamily="18" charset="0"/>
              </a:rPr>
              <a:t>Barplot</a:t>
            </a:r>
            <a:endParaRPr lang="pt-PT" sz="11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2C8E7B1-FC5B-794B-6FBB-8E895B02759A}"/>
              </a:ext>
            </a:extLst>
          </p:cNvPr>
          <p:cNvPicPr>
            <a:picLocks noChangeAspect="1"/>
          </p:cNvPicPr>
          <p:nvPr/>
        </p:nvPicPr>
        <p:blipFill>
          <a:blip r:embed="rId2"/>
          <a:stretch>
            <a:fillRect/>
          </a:stretch>
        </p:blipFill>
        <p:spPr>
          <a:xfrm>
            <a:off x="519021" y="939921"/>
            <a:ext cx="2289418" cy="1128826"/>
          </a:xfrm>
          <a:prstGeom prst="rect">
            <a:avLst/>
          </a:prstGeom>
        </p:spPr>
      </p:pic>
      <p:pic>
        <p:nvPicPr>
          <p:cNvPr id="9" name="Picture 8">
            <a:extLst>
              <a:ext uri="{FF2B5EF4-FFF2-40B4-BE49-F238E27FC236}">
                <a16:creationId xmlns:a16="http://schemas.microsoft.com/office/drawing/2014/main" id="{1D967A4B-F659-5300-EBB5-8DACBB4B7B36}"/>
              </a:ext>
            </a:extLst>
          </p:cNvPr>
          <p:cNvPicPr>
            <a:picLocks noChangeAspect="1"/>
          </p:cNvPicPr>
          <p:nvPr/>
        </p:nvPicPr>
        <p:blipFill rotWithShape="1">
          <a:blip r:embed="rId3"/>
          <a:srcRect r="24755" b="84513"/>
          <a:stretch/>
        </p:blipFill>
        <p:spPr>
          <a:xfrm>
            <a:off x="519021" y="2149132"/>
            <a:ext cx="2570087" cy="456625"/>
          </a:xfrm>
          <a:prstGeom prst="rect">
            <a:avLst/>
          </a:prstGeom>
        </p:spPr>
      </p:pic>
      <p:pic>
        <p:nvPicPr>
          <p:cNvPr id="10" name="Picture 9">
            <a:extLst>
              <a:ext uri="{FF2B5EF4-FFF2-40B4-BE49-F238E27FC236}">
                <a16:creationId xmlns:a16="http://schemas.microsoft.com/office/drawing/2014/main" id="{37184666-42C0-28E1-AA04-EE580359FB68}"/>
              </a:ext>
            </a:extLst>
          </p:cNvPr>
          <p:cNvPicPr>
            <a:picLocks noChangeAspect="1"/>
          </p:cNvPicPr>
          <p:nvPr/>
        </p:nvPicPr>
        <p:blipFill rotWithShape="1">
          <a:blip r:embed="rId3"/>
          <a:srcRect l="7871" t="31566" r="3337"/>
          <a:stretch/>
        </p:blipFill>
        <p:spPr>
          <a:xfrm>
            <a:off x="463512" y="2738876"/>
            <a:ext cx="1528586" cy="1017029"/>
          </a:xfrm>
          <a:prstGeom prst="rect">
            <a:avLst/>
          </a:prstGeom>
        </p:spPr>
      </p:pic>
      <p:sp>
        <p:nvSpPr>
          <p:cNvPr id="11" name="TextBox 10">
            <a:extLst>
              <a:ext uri="{FF2B5EF4-FFF2-40B4-BE49-F238E27FC236}">
                <a16:creationId xmlns:a16="http://schemas.microsoft.com/office/drawing/2014/main" id="{54980132-BE6A-16ED-413A-B2423B522B7A}"/>
              </a:ext>
            </a:extLst>
          </p:cNvPr>
          <p:cNvSpPr txBox="1"/>
          <p:nvPr/>
        </p:nvSpPr>
        <p:spPr>
          <a:xfrm>
            <a:off x="6454197" y="622884"/>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Histogram / Distribution Plot</a:t>
            </a:r>
            <a:endParaRPr lang="pt-PT" sz="11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4CAAE546-5418-06CB-79B0-B5B79E184146}"/>
              </a:ext>
            </a:extLst>
          </p:cNvPr>
          <p:cNvPicPr>
            <a:picLocks noChangeAspect="1"/>
          </p:cNvPicPr>
          <p:nvPr/>
        </p:nvPicPr>
        <p:blipFill>
          <a:blip r:embed="rId4"/>
          <a:stretch>
            <a:fillRect/>
          </a:stretch>
        </p:blipFill>
        <p:spPr>
          <a:xfrm>
            <a:off x="6502287" y="1179818"/>
            <a:ext cx="2189087" cy="581909"/>
          </a:xfrm>
          <a:prstGeom prst="rect">
            <a:avLst/>
          </a:prstGeom>
        </p:spPr>
      </p:pic>
      <p:pic>
        <p:nvPicPr>
          <p:cNvPr id="15" name="Picture 14">
            <a:extLst>
              <a:ext uri="{FF2B5EF4-FFF2-40B4-BE49-F238E27FC236}">
                <a16:creationId xmlns:a16="http://schemas.microsoft.com/office/drawing/2014/main" id="{D9AFE8EF-2FDC-7AD3-45B6-BB8C6627F34A}"/>
              </a:ext>
            </a:extLst>
          </p:cNvPr>
          <p:cNvPicPr>
            <a:picLocks noChangeAspect="1"/>
          </p:cNvPicPr>
          <p:nvPr/>
        </p:nvPicPr>
        <p:blipFill>
          <a:blip r:embed="rId5"/>
          <a:stretch>
            <a:fillRect/>
          </a:stretch>
        </p:blipFill>
        <p:spPr>
          <a:xfrm>
            <a:off x="6729138" y="1855303"/>
            <a:ext cx="1843362" cy="1372381"/>
          </a:xfrm>
          <a:prstGeom prst="rect">
            <a:avLst/>
          </a:prstGeom>
        </p:spPr>
      </p:pic>
      <p:pic>
        <p:nvPicPr>
          <p:cNvPr id="19" name="Picture 18">
            <a:extLst>
              <a:ext uri="{FF2B5EF4-FFF2-40B4-BE49-F238E27FC236}">
                <a16:creationId xmlns:a16="http://schemas.microsoft.com/office/drawing/2014/main" id="{960095E7-FDC5-C1C5-E419-1CD2C822E076}"/>
              </a:ext>
            </a:extLst>
          </p:cNvPr>
          <p:cNvPicPr>
            <a:picLocks noChangeAspect="1"/>
          </p:cNvPicPr>
          <p:nvPr/>
        </p:nvPicPr>
        <p:blipFill rotWithShape="1">
          <a:blip r:embed="rId6"/>
          <a:srcRect l="9220"/>
          <a:stretch/>
        </p:blipFill>
        <p:spPr>
          <a:xfrm>
            <a:off x="8885481" y="1175370"/>
            <a:ext cx="2581124" cy="581909"/>
          </a:xfrm>
          <a:prstGeom prst="rect">
            <a:avLst/>
          </a:prstGeom>
        </p:spPr>
      </p:pic>
      <p:pic>
        <p:nvPicPr>
          <p:cNvPr id="21" name="Picture 20">
            <a:extLst>
              <a:ext uri="{FF2B5EF4-FFF2-40B4-BE49-F238E27FC236}">
                <a16:creationId xmlns:a16="http://schemas.microsoft.com/office/drawing/2014/main" id="{F591AAB8-2B7A-6B5A-5A41-82250096142E}"/>
              </a:ext>
            </a:extLst>
          </p:cNvPr>
          <p:cNvPicPr>
            <a:picLocks noChangeAspect="1"/>
          </p:cNvPicPr>
          <p:nvPr/>
        </p:nvPicPr>
        <p:blipFill>
          <a:blip r:embed="rId7"/>
          <a:stretch>
            <a:fillRect/>
          </a:stretch>
        </p:blipFill>
        <p:spPr>
          <a:xfrm>
            <a:off x="8885481" y="1853317"/>
            <a:ext cx="1839206" cy="1351118"/>
          </a:xfrm>
          <a:prstGeom prst="rect">
            <a:avLst/>
          </a:prstGeom>
        </p:spPr>
      </p:pic>
      <p:sp>
        <p:nvSpPr>
          <p:cNvPr id="22" name="TextBox 21">
            <a:extLst>
              <a:ext uri="{FF2B5EF4-FFF2-40B4-BE49-F238E27FC236}">
                <a16:creationId xmlns:a16="http://schemas.microsoft.com/office/drawing/2014/main" id="{521D52E4-CB65-ED3B-CF10-BFCD7404B608}"/>
              </a:ext>
            </a:extLst>
          </p:cNvPr>
          <p:cNvSpPr txBox="1"/>
          <p:nvPr/>
        </p:nvSpPr>
        <p:spPr>
          <a:xfrm>
            <a:off x="6609427" y="884494"/>
            <a:ext cx="2189088" cy="261610"/>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Density =&gt;</a:t>
            </a:r>
            <a:r>
              <a:rPr lang="en-GB" sz="1050" dirty="0">
                <a:latin typeface="Times New Roman" panose="02020603050405020304" pitchFamily="18" charset="0"/>
                <a:cs typeface="Times New Roman" panose="02020603050405020304" pitchFamily="18" charset="0"/>
              </a:rPr>
              <a:t> </a:t>
            </a:r>
            <a:r>
              <a:rPr lang="en-GB" sz="1050" dirty="0" err="1">
                <a:latin typeface="Times New Roman" panose="02020603050405020304" pitchFamily="18" charset="0"/>
                <a:cs typeface="Times New Roman" panose="02020603050405020304" pitchFamily="18" charset="0"/>
              </a:rPr>
              <a:t>kde</a:t>
            </a:r>
            <a:r>
              <a:rPr lang="en-GB" sz="1050" dirty="0">
                <a:latin typeface="Times New Roman" panose="02020603050405020304" pitchFamily="18" charset="0"/>
                <a:cs typeface="Times New Roman" panose="02020603050405020304" pitchFamily="18" charset="0"/>
              </a:rPr>
              <a:t> = True</a:t>
            </a:r>
            <a:endParaRPr lang="pt-PT" sz="105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84438283-3A38-1664-B4BA-ED1C4E91B709}"/>
              </a:ext>
            </a:extLst>
          </p:cNvPr>
          <p:cNvSpPr txBox="1"/>
          <p:nvPr/>
        </p:nvSpPr>
        <p:spPr>
          <a:xfrm>
            <a:off x="8798515" y="870379"/>
            <a:ext cx="2189088" cy="261610"/>
          </a:xfrm>
          <a:prstGeom prst="rect">
            <a:avLst/>
          </a:prstGeom>
          <a:noFill/>
        </p:spPr>
        <p:txBody>
          <a:bodyPr wrap="square" rtlCol="0">
            <a:spAutoFit/>
          </a:bodyPr>
          <a:lstStyle/>
          <a:p>
            <a:pPr marL="285750" indent="-285750">
              <a:buFont typeface="Wingdings" panose="05000000000000000000" pitchFamily="2" charset="2"/>
              <a:buChar char="§"/>
            </a:pPr>
            <a:r>
              <a:rPr lang="en-GB" sz="1050" b="1" dirty="0">
                <a:latin typeface="Times New Roman" panose="02020603050405020304" pitchFamily="18" charset="0"/>
                <a:cs typeface="Times New Roman" panose="02020603050405020304" pitchFamily="18" charset="0"/>
              </a:rPr>
              <a:t>Count =&gt;</a:t>
            </a:r>
            <a:r>
              <a:rPr lang="en-GB" sz="1050" dirty="0">
                <a:latin typeface="Times New Roman" panose="02020603050405020304" pitchFamily="18" charset="0"/>
                <a:cs typeface="Times New Roman" panose="02020603050405020304" pitchFamily="18" charset="0"/>
              </a:rPr>
              <a:t> </a:t>
            </a:r>
            <a:r>
              <a:rPr lang="en-GB" sz="1050" dirty="0" err="1">
                <a:latin typeface="Times New Roman" panose="02020603050405020304" pitchFamily="18" charset="0"/>
                <a:cs typeface="Times New Roman" panose="02020603050405020304" pitchFamily="18" charset="0"/>
              </a:rPr>
              <a:t>kde</a:t>
            </a:r>
            <a:r>
              <a:rPr lang="en-GB" sz="1050" dirty="0">
                <a:latin typeface="Times New Roman" panose="02020603050405020304" pitchFamily="18" charset="0"/>
                <a:cs typeface="Times New Roman" panose="02020603050405020304" pitchFamily="18" charset="0"/>
              </a:rPr>
              <a:t> = False</a:t>
            </a:r>
            <a:endParaRPr lang="pt-PT" sz="105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CAD3F5A0-CB14-FD4E-5B5A-B9357EE4EA1E}"/>
              </a:ext>
            </a:extLst>
          </p:cNvPr>
          <p:cNvSpPr/>
          <p:nvPr/>
        </p:nvSpPr>
        <p:spPr>
          <a:xfrm>
            <a:off x="6456568" y="1175370"/>
            <a:ext cx="45719" cy="581909"/>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a:extLst>
              <a:ext uri="{FF2B5EF4-FFF2-40B4-BE49-F238E27FC236}">
                <a16:creationId xmlns:a16="http://schemas.microsoft.com/office/drawing/2014/main" id="{F4D3A04E-FB44-A223-7612-E4921AE7C35E}"/>
              </a:ext>
            </a:extLst>
          </p:cNvPr>
          <p:cNvSpPr/>
          <p:nvPr/>
        </p:nvSpPr>
        <p:spPr>
          <a:xfrm>
            <a:off x="8889990" y="1204638"/>
            <a:ext cx="45719" cy="581909"/>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a:extLst>
              <a:ext uri="{FF2B5EF4-FFF2-40B4-BE49-F238E27FC236}">
                <a16:creationId xmlns:a16="http://schemas.microsoft.com/office/drawing/2014/main" id="{AE952A58-D3E1-5481-CC10-747CE2D61F03}"/>
              </a:ext>
            </a:extLst>
          </p:cNvPr>
          <p:cNvSpPr/>
          <p:nvPr/>
        </p:nvSpPr>
        <p:spPr>
          <a:xfrm>
            <a:off x="467346" y="984211"/>
            <a:ext cx="45719" cy="166583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TextBox 26">
            <a:extLst>
              <a:ext uri="{FF2B5EF4-FFF2-40B4-BE49-F238E27FC236}">
                <a16:creationId xmlns:a16="http://schemas.microsoft.com/office/drawing/2014/main" id="{C080B743-9E81-47BC-69EC-6022AC247B58}"/>
              </a:ext>
            </a:extLst>
          </p:cNvPr>
          <p:cNvSpPr txBox="1"/>
          <p:nvPr/>
        </p:nvSpPr>
        <p:spPr>
          <a:xfrm>
            <a:off x="414333" y="4591571"/>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Box Plot</a:t>
            </a:r>
            <a:endParaRPr lang="pt-PT" sz="1100"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7C3879ED-2248-B8A2-B9F7-476D51CA660B}"/>
              </a:ext>
            </a:extLst>
          </p:cNvPr>
          <p:cNvPicPr>
            <a:picLocks noChangeAspect="1"/>
          </p:cNvPicPr>
          <p:nvPr/>
        </p:nvPicPr>
        <p:blipFill>
          <a:blip r:embed="rId8"/>
          <a:stretch>
            <a:fillRect/>
          </a:stretch>
        </p:blipFill>
        <p:spPr>
          <a:xfrm>
            <a:off x="444361" y="4948104"/>
            <a:ext cx="3450797" cy="691496"/>
          </a:xfrm>
          <a:prstGeom prst="rect">
            <a:avLst/>
          </a:prstGeom>
        </p:spPr>
      </p:pic>
      <p:pic>
        <p:nvPicPr>
          <p:cNvPr id="32" name="Picture 31">
            <a:extLst>
              <a:ext uri="{FF2B5EF4-FFF2-40B4-BE49-F238E27FC236}">
                <a16:creationId xmlns:a16="http://schemas.microsoft.com/office/drawing/2014/main" id="{00243884-4FE4-3E92-4339-722B753A7623}"/>
              </a:ext>
            </a:extLst>
          </p:cNvPr>
          <p:cNvPicPr>
            <a:picLocks noChangeAspect="1"/>
          </p:cNvPicPr>
          <p:nvPr/>
        </p:nvPicPr>
        <p:blipFill>
          <a:blip r:embed="rId9"/>
          <a:stretch>
            <a:fillRect/>
          </a:stretch>
        </p:blipFill>
        <p:spPr>
          <a:xfrm>
            <a:off x="3632893" y="5104025"/>
            <a:ext cx="2179040" cy="1410986"/>
          </a:xfrm>
          <a:prstGeom prst="rect">
            <a:avLst/>
          </a:prstGeom>
        </p:spPr>
      </p:pic>
      <p:sp>
        <p:nvSpPr>
          <p:cNvPr id="33" name="Rectangle 32">
            <a:extLst>
              <a:ext uri="{FF2B5EF4-FFF2-40B4-BE49-F238E27FC236}">
                <a16:creationId xmlns:a16="http://schemas.microsoft.com/office/drawing/2014/main" id="{2A55FE27-EA51-BE1A-5D59-7E15E5F31D20}"/>
              </a:ext>
            </a:extLst>
          </p:cNvPr>
          <p:cNvSpPr/>
          <p:nvPr/>
        </p:nvSpPr>
        <p:spPr>
          <a:xfrm>
            <a:off x="391474" y="4955161"/>
            <a:ext cx="45719" cy="677381"/>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Box 33">
            <a:extLst>
              <a:ext uri="{FF2B5EF4-FFF2-40B4-BE49-F238E27FC236}">
                <a16:creationId xmlns:a16="http://schemas.microsoft.com/office/drawing/2014/main" id="{D3E678F8-4320-7A9E-837E-E40EFC5AB9D2}"/>
              </a:ext>
            </a:extLst>
          </p:cNvPr>
          <p:cNvSpPr txBox="1"/>
          <p:nvPr/>
        </p:nvSpPr>
        <p:spPr>
          <a:xfrm>
            <a:off x="3685274" y="722596"/>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Pie Chart</a:t>
            </a:r>
            <a:endParaRPr lang="pt-PT" sz="1100"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CDA9E1A9-9397-4BB1-4A59-3E042263589E}"/>
              </a:ext>
            </a:extLst>
          </p:cNvPr>
          <p:cNvPicPr>
            <a:picLocks noChangeAspect="1"/>
          </p:cNvPicPr>
          <p:nvPr/>
        </p:nvPicPr>
        <p:blipFill>
          <a:blip r:embed="rId10"/>
          <a:stretch>
            <a:fillRect/>
          </a:stretch>
        </p:blipFill>
        <p:spPr>
          <a:xfrm>
            <a:off x="3573213" y="1036036"/>
            <a:ext cx="1981877" cy="843568"/>
          </a:xfrm>
          <a:prstGeom prst="rect">
            <a:avLst/>
          </a:prstGeom>
        </p:spPr>
      </p:pic>
      <p:pic>
        <p:nvPicPr>
          <p:cNvPr id="38" name="Picture 37">
            <a:extLst>
              <a:ext uri="{FF2B5EF4-FFF2-40B4-BE49-F238E27FC236}">
                <a16:creationId xmlns:a16="http://schemas.microsoft.com/office/drawing/2014/main" id="{69758720-4EA2-F8DE-7455-3787F0BE0286}"/>
              </a:ext>
            </a:extLst>
          </p:cNvPr>
          <p:cNvPicPr>
            <a:picLocks noChangeAspect="1"/>
          </p:cNvPicPr>
          <p:nvPr/>
        </p:nvPicPr>
        <p:blipFill>
          <a:blip r:embed="rId11"/>
          <a:stretch>
            <a:fillRect/>
          </a:stretch>
        </p:blipFill>
        <p:spPr>
          <a:xfrm>
            <a:off x="3573213" y="1988081"/>
            <a:ext cx="2451676" cy="800129"/>
          </a:xfrm>
          <a:prstGeom prst="rect">
            <a:avLst/>
          </a:prstGeom>
        </p:spPr>
      </p:pic>
      <p:pic>
        <p:nvPicPr>
          <p:cNvPr id="40" name="Picture 39">
            <a:extLst>
              <a:ext uri="{FF2B5EF4-FFF2-40B4-BE49-F238E27FC236}">
                <a16:creationId xmlns:a16="http://schemas.microsoft.com/office/drawing/2014/main" id="{53221A7F-A1C8-7C3E-442E-5FC4A68DAA8A}"/>
              </a:ext>
            </a:extLst>
          </p:cNvPr>
          <p:cNvPicPr>
            <a:picLocks noChangeAspect="1"/>
          </p:cNvPicPr>
          <p:nvPr/>
        </p:nvPicPr>
        <p:blipFill>
          <a:blip r:embed="rId12"/>
          <a:stretch>
            <a:fillRect/>
          </a:stretch>
        </p:blipFill>
        <p:spPr>
          <a:xfrm>
            <a:off x="3795205" y="2896687"/>
            <a:ext cx="1920952" cy="1383588"/>
          </a:xfrm>
          <a:prstGeom prst="rect">
            <a:avLst/>
          </a:prstGeom>
        </p:spPr>
      </p:pic>
      <p:sp>
        <p:nvSpPr>
          <p:cNvPr id="41" name="Rectangle 40">
            <a:extLst>
              <a:ext uri="{FF2B5EF4-FFF2-40B4-BE49-F238E27FC236}">
                <a16:creationId xmlns:a16="http://schemas.microsoft.com/office/drawing/2014/main" id="{D43DF724-7FC4-D19F-155A-436BA971D656}"/>
              </a:ext>
            </a:extLst>
          </p:cNvPr>
          <p:cNvSpPr/>
          <p:nvPr/>
        </p:nvSpPr>
        <p:spPr>
          <a:xfrm>
            <a:off x="3504365" y="1036036"/>
            <a:ext cx="45719" cy="1752174"/>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5" name="Picture 44">
            <a:extLst>
              <a:ext uri="{FF2B5EF4-FFF2-40B4-BE49-F238E27FC236}">
                <a16:creationId xmlns:a16="http://schemas.microsoft.com/office/drawing/2014/main" id="{CE410991-7E8B-DFC5-F45B-830BE34A0CC8}"/>
              </a:ext>
            </a:extLst>
          </p:cNvPr>
          <p:cNvPicPr>
            <a:picLocks noChangeAspect="1"/>
          </p:cNvPicPr>
          <p:nvPr/>
        </p:nvPicPr>
        <p:blipFill>
          <a:blip r:embed="rId13"/>
          <a:stretch>
            <a:fillRect/>
          </a:stretch>
        </p:blipFill>
        <p:spPr>
          <a:xfrm>
            <a:off x="9467431" y="2064438"/>
            <a:ext cx="1157318" cy="390656"/>
          </a:xfrm>
          <a:prstGeom prst="rect">
            <a:avLst/>
          </a:prstGeom>
        </p:spPr>
      </p:pic>
      <p:pic>
        <p:nvPicPr>
          <p:cNvPr id="47" name="Picture 46">
            <a:extLst>
              <a:ext uri="{FF2B5EF4-FFF2-40B4-BE49-F238E27FC236}">
                <a16:creationId xmlns:a16="http://schemas.microsoft.com/office/drawing/2014/main" id="{0B77B43C-94B6-BCF9-88DA-7C1AB38BBC99}"/>
              </a:ext>
            </a:extLst>
          </p:cNvPr>
          <p:cNvPicPr>
            <a:picLocks noChangeAspect="1"/>
          </p:cNvPicPr>
          <p:nvPr/>
        </p:nvPicPr>
        <p:blipFill>
          <a:blip r:embed="rId14"/>
          <a:stretch>
            <a:fillRect/>
          </a:stretch>
        </p:blipFill>
        <p:spPr>
          <a:xfrm>
            <a:off x="10612429" y="1879604"/>
            <a:ext cx="1363266" cy="1010262"/>
          </a:xfrm>
          <a:prstGeom prst="rect">
            <a:avLst/>
          </a:prstGeom>
        </p:spPr>
      </p:pic>
      <p:pic>
        <p:nvPicPr>
          <p:cNvPr id="49" name="Picture 48">
            <a:extLst>
              <a:ext uri="{FF2B5EF4-FFF2-40B4-BE49-F238E27FC236}">
                <a16:creationId xmlns:a16="http://schemas.microsoft.com/office/drawing/2014/main" id="{960641BC-7DA7-2C74-7AA9-87BC2A332D93}"/>
              </a:ext>
            </a:extLst>
          </p:cNvPr>
          <p:cNvPicPr>
            <a:picLocks noChangeAspect="1"/>
          </p:cNvPicPr>
          <p:nvPr/>
        </p:nvPicPr>
        <p:blipFill>
          <a:blip r:embed="rId15"/>
          <a:stretch>
            <a:fillRect/>
          </a:stretch>
        </p:blipFill>
        <p:spPr>
          <a:xfrm>
            <a:off x="6917245" y="4349224"/>
            <a:ext cx="3649178" cy="439215"/>
          </a:xfrm>
          <a:prstGeom prst="rect">
            <a:avLst/>
          </a:prstGeom>
        </p:spPr>
      </p:pic>
      <p:sp>
        <p:nvSpPr>
          <p:cNvPr id="50" name="TextBox 49">
            <a:extLst>
              <a:ext uri="{FF2B5EF4-FFF2-40B4-BE49-F238E27FC236}">
                <a16:creationId xmlns:a16="http://schemas.microsoft.com/office/drawing/2014/main" id="{70C3B996-CD5B-B4B1-DC54-59EFEB228DA5}"/>
              </a:ext>
            </a:extLst>
          </p:cNvPr>
          <p:cNvSpPr txBox="1"/>
          <p:nvPr/>
        </p:nvSpPr>
        <p:spPr>
          <a:xfrm>
            <a:off x="6331914" y="3509692"/>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Violin Chart</a:t>
            </a:r>
            <a:endParaRPr lang="pt-PT" sz="11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5B116E28-AA06-85D9-0D3A-9C1E17E3FB27}"/>
              </a:ext>
            </a:extLst>
          </p:cNvPr>
          <p:cNvSpPr txBox="1"/>
          <p:nvPr/>
        </p:nvSpPr>
        <p:spPr>
          <a:xfrm>
            <a:off x="6484693" y="3769222"/>
            <a:ext cx="3649178" cy="415498"/>
          </a:xfrm>
          <a:prstGeom prst="rect">
            <a:avLst/>
          </a:prstGeom>
          <a:noFill/>
        </p:spPr>
        <p:txBody>
          <a:bodyPr wrap="square" rtlCol="0">
            <a:spAutoFit/>
          </a:bodyPr>
          <a:lstStyle/>
          <a:p>
            <a:r>
              <a:rPr lang="en-GB" sz="1050" dirty="0">
                <a:latin typeface="Times New Roman" panose="02020603050405020304" pitchFamily="18" charset="0"/>
                <a:cs typeface="Times New Roman" panose="02020603050405020304" pitchFamily="18" charset="0"/>
              </a:rPr>
              <a:t>Useful to check range of values, distribution of categories, density. </a:t>
            </a:r>
            <a:endParaRPr lang="pt-PT" sz="1050" dirty="0">
              <a:latin typeface="Times New Roman" panose="02020603050405020304" pitchFamily="18" charset="0"/>
              <a:cs typeface="Times New Roman" panose="02020603050405020304" pitchFamily="18" charset="0"/>
            </a:endParaRPr>
          </a:p>
        </p:txBody>
      </p:sp>
      <p:pic>
        <p:nvPicPr>
          <p:cNvPr id="2050" name="Picture 2" descr="How to Interpret Violin Charts - LabXchange">
            <a:extLst>
              <a:ext uri="{FF2B5EF4-FFF2-40B4-BE49-F238E27FC236}">
                <a16:creationId xmlns:a16="http://schemas.microsoft.com/office/drawing/2014/main" id="{86801A7A-C19D-2B31-B7AF-A1A49E8696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1500" y="4927282"/>
            <a:ext cx="2079480" cy="160045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5F3F986E-2665-6DE0-D97C-C2398377E812}"/>
              </a:ext>
            </a:extLst>
          </p:cNvPr>
          <p:cNvPicPr>
            <a:picLocks noChangeAspect="1"/>
          </p:cNvPicPr>
          <p:nvPr/>
        </p:nvPicPr>
        <p:blipFill>
          <a:blip r:embed="rId17"/>
          <a:stretch>
            <a:fillRect/>
          </a:stretch>
        </p:blipFill>
        <p:spPr>
          <a:xfrm>
            <a:off x="6693549" y="4964952"/>
            <a:ext cx="2679833" cy="1569248"/>
          </a:xfrm>
          <a:prstGeom prst="rect">
            <a:avLst/>
          </a:prstGeom>
        </p:spPr>
      </p:pic>
      <p:sp>
        <p:nvSpPr>
          <p:cNvPr id="54" name="Rectangle 53">
            <a:extLst>
              <a:ext uri="{FF2B5EF4-FFF2-40B4-BE49-F238E27FC236}">
                <a16:creationId xmlns:a16="http://schemas.microsoft.com/office/drawing/2014/main" id="{A95BA798-56B4-D301-14B0-8127276B1AC4}"/>
              </a:ext>
            </a:extLst>
          </p:cNvPr>
          <p:cNvSpPr/>
          <p:nvPr/>
        </p:nvSpPr>
        <p:spPr>
          <a:xfrm>
            <a:off x="6849396" y="4363853"/>
            <a:ext cx="45719" cy="439215"/>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1" name="TextBox 60">
            <a:extLst>
              <a:ext uri="{FF2B5EF4-FFF2-40B4-BE49-F238E27FC236}">
                <a16:creationId xmlns:a16="http://schemas.microsoft.com/office/drawing/2014/main" id="{93A094DB-CA77-EBB0-4790-EEAF75C1EC9B}"/>
              </a:ext>
            </a:extLst>
          </p:cNvPr>
          <p:cNvSpPr txBox="1"/>
          <p:nvPr/>
        </p:nvSpPr>
        <p:spPr>
          <a:xfrm>
            <a:off x="1373859" y="3860095"/>
            <a:ext cx="1901659" cy="230832"/>
          </a:xfrm>
          <a:prstGeom prst="rect">
            <a:avLst/>
          </a:prstGeom>
          <a:noFill/>
        </p:spPr>
        <p:txBody>
          <a:bodyPr wrap="square" rtlCol="0">
            <a:spAutoFit/>
          </a:bodyPr>
          <a:lstStyle/>
          <a:p>
            <a:r>
              <a:rPr lang="en-GB" sz="900" b="1" dirty="0">
                <a:latin typeface="Times New Roman" panose="02020603050405020304" pitchFamily="18" charset="0"/>
                <a:cs typeface="Times New Roman" panose="02020603050405020304" pitchFamily="18" charset="0"/>
              </a:rPr>
              <a:t>Horizontal Bar chart: </a:t>
            </a:r>
            <a:r>
              <a:rPr lang="en-GB" sz="900" dirty="0">
                <a:solidFill>
                  <a:srgbClr val="C00000"/>
                </a:solidFill>
                <a:latin typeface="Times New Roman" panose="02020603050405020304" pitchFamily="18" charset="0"/>
                <a:cs typeface="Times New Roman" panose="02020603050405020304" pitchFamily="18" charset="0"/>
              </a:rPr>
              <a:t>Orient = “h”</a:t>
            </a:r>
            <a:endParaRPr lang="pt-PT" sz="900" dirty="0">
              <a:solidFill>
                <a:srgbClr val="C00000"/>
              </a:solidFill>
              <a:latin typeface="Times New Roman" panose="02020603050405020304" pitchFamily="18" charset="0"/>
              <a:cs typeface="Times New Roman" panose="02020603050405020304" pitchFamily="18" charset="0"/>
            </a:endParaRPr>
          </a:p>
        </p:txBody>
      </p:sp>
      <p:pic>
        <p:nvPicPr>
          <p:cNvPr id="1026" name="Picture 2" descr="Illustration of skewness and kurtosis | Download Scientific Diagram">
            <a:extLst>
              <a:ext uri="{FF2B5EF4-FFF2-40B4-BE49-F238E27FC236}">
                <a16:creationId xmlns:a16="http://schemas.microsoft.com/office/drawing/2014/main" id="{61B2E682-9764-B09B-AE89-2A29C7C683C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87603" y="78279"/>
            <a:ext cx="899410" cy="90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11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DE4CAD7-2914-EF29-A2F5-D9AD08F0FAB8}"/>
              </a:ext>
            </a:extLst>
          </p:cNvPr>
          <p:cNvSpPr/>
          <p:nvPr/>
        </p:nvSpPr>
        <p:spPr>
          <a:xfrm>
            <a:off x="227023" y="3695224"/>
            <a:ext cx="6276616" cy="3040981"/>
          </a:xfrm>
          <a:prstGeom prst="rect">
            <a:avLst/>
          </a:prstGeom>
          <a:solidFill>
            <a:schemeClr val="bg1">
              <a:lumMod val="8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Box 3">
            <a:extLst>
              <a:ext uri="{FF2B5EF4-FFF2-40B4-BE49-F238E27FC236}">
                <a16:creationId xmlns:a16="http://schemas.microsoft.com/office/drawing/2014/main" id="{6B0C1345-C217-E339-FB55-F1C474FA2ADC}"/>
              </a:ext>
            </a:extLst>
          </p:cNvPr>
          <p:cNvSpPr txBox="1"/>
          <p:nvPr/>
        </p:nvSpPr>
        <p:spPr>
          <a:xfrm>
            <a:off x="122897" y="74706"/>
            <a:ext cx="397736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Multivariate Analysis</a:t>
            </a:r>
            <a:endParaRPr lang="pt-PT" sz="2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0A5A2B7-58EE-DDBD-422D-8241226A9E7E}"/>
              </a:ext>
            </a:extLst>
          </p:cNvPr>
          <p:cNvSpPr/>
          <p:nvPr/>
        </p:nvSpPr>
        <p:spPr>
          <a:xfrm>
            <a:off x="227023" y="757070"/>
            <a:ext cx="3595677" cy="2817444"/>
          </a:xfrm>
          <a:prstGeom prst="rect">
            <a:avLst/>
          </a:prstGeom>
          <a:solidFill>
            <a:schemeClr val="bg1">
              <a:lumMod val="8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TextBox 2">
            <a:extLst>
              <a:ext uri="{FF2B5EF4-FFF2-40B4-BE49-F238E27FC236}">
                <a16:creationId xmlns:a16="http://schemas.microsoft.com/office/drawing/2014/main" id="{FB52D221-13DC-5668-FA63-36A155000AC4}"/>
              </a:ext>
            </a:extLst>
          </p:cNvPr>
          <p:cNvSpPr txBox="1"/>
          <p:nvPr/>
        </p:nvSpPr>
        <p:spPr>
          <a:xfrm>
            <a:off x="294095" y="849679"/>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Scatter Plot</a:t>
            </a:r>
            <a:endParaRPr lang="pt-PT" sz="11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7C1DEA1-B600-B749-1C24-A7CE08FA2C8C}"/>
              </a:ext>
            </a:extLst>
          </p:cNvPr>
          <p:cNvPicPr>
            <a:picLocks noChangeAspect="1"/>
          </p:cNvPicPr>
          <p:nvPr/>
        </p:nvPicPr>
        <p:blipFill>
          <a:blip r:embed="rId2"/>
          <a:stretch>
            <a:fillRect/>
          </a:stretch>
        </p:blipFill>
        <p:spPr>
          <a:xfrm>
            <a:off x="402192" y="1442985"/>
            <a:ext cx="3233416" cy="420765"/>
          </a:xfrm>
          <a:prstGeom prst="rect">
            <a:avLst/>
          </a:prstGeom>
        </p:spPr>
      </p:pic>
      <p:pic>
        <p:nvPicPr>
          <p:cNvPr id="14" name="Picture 13">
            <a:extLst>
              <a:ext uri="{FF2B5EF4-FFF2-40B4-BE49-F238E27FC236}">
                <a16:creationId xmlns:a16="http://schemas.microsoft.com/office/drawing/2014/main" id="{B5316DED-A3F3-AB93-10F1-C18CC2279E91}"/>
              </a:ext>
            </a:extLst>
          </p:cNvPr>
          <p:cNvPicPr>
            <a:picLocks noChangeAspect="1"/>
          </p:cNvPicPr>
          <p:nvPr/>
        </p:nvPicPr>
        <p:blipFill>
          <a:blip r:embed="rId3"/>
          <a:stretch>
            <a:fillRect/>
          </a:stretch>
        </p:blipFill>
        <p:spPr>
          <a:xfrm>
            <a:off x="930339" y="1980302"/>
            <a:ext cx="2007755" cy="1471220"/>
          </a:xfrm>
          <a:prstGeom prst="rect">
            <a:avLst/>
          </a:prstGeom>
        </p:spPr>
      </p:pic>
      <p:sp>
        <p:nvSpPr>
          <p:cNvPr id="16" name="Rectangle 15">
            <a:extLst>
              <a:ext uri="{FF2B5EF4-FFF2-40B4-BE49-F238E27FC236}">
                <a16:creationId xmlns:a16="http://schemas.microsoft.com/office/drawing/2014/main" id="{2166F7E9-3E0C-5D6F-F8BC-AE2A65C135C5}"/>
              </a:ext>
            </a:extLst>
          </p:cNvPr>
          <p:cNvSpPr/>
          <p:nvPr/>
        </p:nvSpPr>
        <p:spPr>
          <a:xfrm>
            <a:off x="412392" y="1442985"/>
            <a:ext cx="52888" cy="494125"/>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TextBox 16">
            <a:extLst>
              <a:ext uri="{FF2B5EF4-FFF2-40B4-BE49-F238E27FC236}">
                <a16:creationId xmlns:a16="http://schemas.microsoft.com/office/drawing/2014/main" id="{765FB791-BCDD-C9EB-C59A-862FEC15C113}"/>
              </a:ext>
            </a:extLst>
          </p:cNvPr>
          <p:cNvSpPr txBox="1"/>
          <p:nvPr/>
        </p:nvSpPr>
        <p:spPr>
          <a:xfrm>
            <a:off x="391990" y="1150673"/>
            <a:ext cx="3797159" cy="253916"/>
          </a:xfrm>
          <a:prstGeom prst="rect">
            <a:avLst/>
          </a:prstGeom>
          <a:noFill/>
        </p:spPr>
        <p:txBody>
          <a:bodyPr wrap="square" rtlCol="0">
            <a:spAutoFit/>
          </a:bodyPr>
          <a:lstStyle/>
          <a:p>
            <a:r>
              <a:rPr lang="en-GB" sz="1050" dirty="0">
                <a:latin typeface="Times New Roman" panose="02020603050405020304" pitchFamily="18" charset="0"/>
                <a:cs typeface="Times New Roman" panose="02020603050405020304" pitchFamily="18" charset="0"/>
              </a:rPr>
              <a:t>Visualizes the relationship between two numerical variables.</a:t>
            </a:r>
            <a:endParaRPr lang="pt-PT" sz="1050"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3104B596-6BBF-2AA3-2555-09747DC032DD}"/>
              </a:ext>
            </a:extLst>
          </p:cNvPr>
          <p:cNvSpPr/>
          <p:nvPr/>
        </p:nvSpPr>
        <p:spPr>
          <a:xfrm>
            <a:off x="3911389" y="757069"/>
            <a:ext cx="3595677" cy="2817443"/>
          </a:xfrm>
          <a:prstGeom prst="rect">
            <a:avLst/>
          </a:prstGeom>
          <a:solidFill>
            <a:schemeClr val="bg1">
              <a:lumMod val="8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TextBox 29">
            <a:extLst>
              <a:ext uri="{FF2B5EF4-FFF2-40B4-BE49-F238E27FC236}">
                <a16:creationId xmlns:a16="http://schemas.microsoft.com/office/drawing/2014/main" id="{EDF0B1F9-3DE5-74B0-33D9-76F53D6220F1}"/>
              </a:ext>
            </a:extLst>
          </p:cNvPr>
          <p:cNvSpPr txBox="1"/>
          <p:nvPr/>
        </p:nvSpPr>
        <p:spPr>
          <a:xfrm>
            <a:off x="4002737" y="849679"/>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Pair Plot</a:t>
            </a:r>
            <a:endParaRPr lang="pt-PT" sz="11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603486C4-FEC0-DAE8-607B-1A716085DD0A}"/>
              </a:ext>
            </a:extLst>
          </p:cNvPr>
          <p:cNvSpPr txBox="1"/>
          <p:nvPr/>
        </p:nvSpPr>
        <p:spPr>
          <a:xfrm>
            <a:off x="4076356" y="1150672"/>
            <a:ext cx="3797159" cy="253916"/>
          </a:xfrm>
          <a:prstGeom prst="rect">
            <a:avLst/>
          </a:prstGeom>
          <a:noFill/>
        </p:spPr>
        <p:txBody>
          <a:bodyPr wrap="square" rtlCol="0">
            <a:spAutoFit/>
          </a:bodyPr>
          <a:lstStyle/>
          <a:p>
            <a:r>
              <a:rPr lang="en-GB" sz="1050" dirty="0">
                <a:latin typeface="Times New Roman" panose="02020603050405020304" pitchFamily="18" charset="0"/>
                <a:cs typeface="Times New Roman" panose="02020603050405020304" pitchFamily="18" charset="0"/>
              </a:rPr>
              <a:t>Shows pairwise relationships between numerical variables.</a:t>
            </a:r>
            <a:endParaRPr lang="pt-PT" sz="1050" dirty="0">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9B2AD298-6060-28E4-336F-188BEDD7B7C4}"/>
              </a:ext>
            </a:extLst>
          </p:cNvPr>
          <p:cNvSpPr/>
          <p:nvPr/>
        </p:nvSpPr>
        <p:spPr>
          <a:xfrm>
            <a:off x="4096758" y="1423932"/>
            <a:ext cx="68566" cy="48056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0" name="Rectangle 59">
            <a:extLst>
              <a:ext uri="{FF2B5EF4-FFF2-40B4-BE49-F238E27FC236}">
                <a16:creationId xmlns:a16="http://schemas.microsoft.com/office/drawing/2014/main" id="{EDE3FC0F-40E0-4ADA-4103-1A1ED2F720EB}"/>
              </a:ext>
            </a:extLst>
          </p:cNvPr>
          <p:cNvSpPr/>
          <p:nvPr/>
        </p:nvSpPr>
        <p:spPr>
          <a:xfrm>
            <a:off x="7607248" y="739973"/>
            <a:ext cx="4357729" cy="3708998"/>
          </a:xfrm>
          <a:prstGeom prst="rect">
            <a:avLst/>
          </a:prstGeom>
          <a:solidFill>
            <a:schemeClr val="bg1">
              <a:lumMod val="8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48" name="TextBox 2047">
            <a:extLst>
              <a:ext uri="{FF2B5EF4-FFF2-40B4-BE49-F238E27FC236}">
                <a16:creationId xmlns:a16="http://schemas.microsoft.com/office/drawing/2014/main" id="{18BA6EDB-7117-4032-DAF0-32D359031A59}"/>
              </a:ext>
            </a:extLst>
          </p:cNvPr>
          <p:cNvSpPr txBox="1"/>
          <p:nvPr/>
        </p:nvSpPr>
        <p:spPr>
          <a:xfrm>
            <a:off x="7695937" y="849680"/>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Heatmap / Correlation Matrix </a:t>
            </a:r>
            <a:endParaRPr lang="pt-PT" sz="1100" dirty="0">
              <a:latin typeface="Times New Roman" panose="02020603050405020304" pitchFamily="18" charset="0"/>
              <a:cs typeface="Times New Roman" panose="02020603050405020304" pitchFamily="18" charset="0"/>
            </a:endParaRPr>
          </a:p>
        </p:txBody>
      </p:sp>
      <p:sp>
        <p:nvSpPr>
          <p:cNvPr id="2049" name="TextBox 2048">
            <a:extLst>
              <a:ext uri="{FF2B5EF4-FFF2-40B4-BE49-F238E27FC236}">
                <a16:creationId xmlns:a16="http://schemas.microsoft.com/office/drawing/2014/main" id="{95E4B947-4F56-FC7D-E508-A9DE5191768B}"/>
              </a:ext>
            </a:extLst>
          </p:cNvPr>
          <p:cNvSpPr txBox="1"/>
          <p:nvPr/>
        </p:nvSpPr>
        <p:spPr>
          <a:xfrm>
            <a:off x="7769556" y="1150673"/>
            <a:ext cx="3797159" cy="253916"/>
          </a:xfrm>
          <a:prstGeom prst="rect">
            <a:avLst/>
          </a:prstGeom>
          <a:noFill/>
        </p:spPr>
        <p:txBody>
          <a:bodyPr wrap="square" rtlCol="0">
            <a:spAutoFit/>
          </a:bodyPr>
          <a:lstStyle/>
          <a:p>
            <a:r>
              <a:rPr lang="en-GB" sz="1050" dirty="0">
                <a:latin typeface="Times New Roman" panose="02020603050405020304" pitchFamily="18" charset="0"/>
                <a:cs typeface="Times New Roman" panose="02020603050405020304" pitchFamily="18" charset="0"/>
              </a:rPr>
              <a:t>Visualizes the relationship between two numerical variables.</a:t>
            </a:r>
            <a:endParaRPr lang="pt-PT" sz="1050" dirty="0">
              <a:latin typeface="Times New Roman" panose="02020603050405020304" pitchFamily="18" charset="0"/>
              <a:cs typeface="Times New Roman" panose="02020603050405020304" pitchFamily="18" charset="0"/>
            </a:endParaRPr>
          </a:p>
        </p:txBody>
      </p:sp>
      <p:sp>
        <p:nvSpPr>
          <p:cNvPr id="2051" name="Rectangle 2050">
            <a:extLst>
              <a:ext uri="{FF2B5EF4-FFF2-40B4-BE49-F238E27FC236}">
                <a16:creationId xmlns:a16="http://schemas.microsoft.com/office/drawing/2014/main" id="{B0AD74C2-F76D-EA14-660B-A4C820B4EE0C}"/>
              </a:ext>
            </a:extLst>
          </p:cNvPr>
          <p:cNvSpPr/>
          <p:nvPr/>
        </p:nvSpPr>
        <p:spPr>
          <a:xfrm>
            <a:off x="7769556" y="1490424"/>
            <a:ext cx="45719" cy="269245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53" name="Rectangle 2052">
            <a:extLst>
              <a:ext uri="{FF2B5EF4-FFF2-40B4-BE49-F238E27FC236}">
                <a16:creationId xmlns:a16="http://schemas.microsoft.com/office/drawing/2014/main" id="{BCC1B3DE-0D57-3B08-D37E-C8E4C988E1DF}"/>
              </a:ext>
            </a:extLst>
          </p:cNvPr>
          <p:cNvSpPr/>
          <p:nvPr/>
        </p:nvSpPr>
        <p:spPr>
          <a:xfrm>
            <a:off x="10182798" y="3172018"/>
            <a:ext cx="1617989" cy="785175"/>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 name="Picture 5">
            <a:extLst>
              <a:ext uri="{FF2B5EF4-FFF2-40B4-BE49-F238E27FC236}">
                <a16:creationId xmlns:a16="http://schemas.microsoft.com/office/drawing/2014/main" id="{CA7A83FB-4213-E811-7A8A-0507286164FB}"/>
              </a:ext>
            </a:extLst>
          </p:cNvPr>
          <p:cNvPicPr>
            <a:picLocks noChangeAspect="1"/>
          </p:cNvPicPr>
          <p:nvPr/>
        </p:nvPicPr>
        <p:blipFill>
          <a:blip r:embed="rId4"/>
          <a:stretch>
            <a:fillRect/>
          </a:stretch>
        </p:blipFill>
        <p:spPr>
          <a:xfrm>
            <a:off x="4187236" y="1431465"/>
            <a:ext cx="2110895" cy="480566"/>
          </a:xfrm>
          <a:prstGeom prst="rect">
            <a:avLst/>
          </a:prstGeom>
        </p:spPr>
      </p:pic>
      <p:pic>
        <p:nvPicPr>
          <p:cNvPr id="9" name="Picture 8">
            <a:extLst>
              <a:ext uri="{FF2B5EF4-FFF2-40B4-BE49-F238E27FC236}">
                <a16:creationId xmlns:a16="http://schemas.microsoft.com/office/drawing/2014/main" id="{273852FC-4B5E-4D5A-A3AB-FE310D9A507C}"/>
              </a:ext>
            </a:extLst>
          </p:cNvPr>
          <p:cNvPicPr>
            <a:picLocks noChangeAspect="1"/>
          </p:cNvPicPr>
          <p:nvPr/>
        </p:nvPicPr>
        <p:blipFill>
          <a:blip r:embed="rId5"/>
          <a:stretch>
            <a:fillRect/>
          </a:stretch>
        </p:blipFill>
        <p:spPr>
          <a:xfrm>
            <a:off x="5411178" y="1798191"/>
            <a:ext cx="1788912" cy="1639697"/>
          </a:xfrm>
          <a:prstGeom prst="rect">
            <a:avLst/>
          </a:prstGeom>
        </p:spPr>
      </p:pic>
      <p:pic>
        <p:nvPicPr>
          <p:cNvPr id="11" name="Picture 10">
            <a:extLst>
              <a:ext uri="{FF2B5EF4-FFF2-40B4-BE49-F238E27FC236}">
                <a16:creationId xmlns:a16="http://schemas.microsoft.com/office/drawing/2014/main" id="{E76B3CFB-CA6C-AA76-3B49-124E24ACDAAC}"/>
              </a:ext>
            </a:extLst>
          </p:cNvPr>
          <p:cNvPicPr>
            <a:picLocks noChangeAspect="1"/>
          </p:cNvPicPr>
          <p:nvPr/>
        </p:nvPicPr>
        <p:blipFill>
          <a:blip r:embed="rId6"/>
          <a:stretch>
            <a:fillRect/>
          </a:stretch>
        </p:blipFill>
        <p:spPr>
          <a:xfrm>
            <a:off x="358390" y="4271499"/>
            <a:ext cx="4744995" cy="2388340"/>
          </a:xfrm>
          <a:prstGeom prst="rect">
            <a:avLst/>
          </a:prstGeom>
        </p:spPr>
      </p:pic>
      <p:sp>
        <p:nvSpPr>
          <p:cNvPr id="13" name="TextBox 12">
            <a:extLst>
              <a:ext uri="{FF2B5EF4-FFF2-40B4-BE49-F238E27FC236}">
                <a16:creationId xmlns:a16="http://schemas.microsoft.com/office/drawing/2014/main" id="{539C5E47-19FB-94F3-B225-FE6BE4B8E84C}"/>
              </a:ext>
            </a:extLst>
          </p:cNvPr>
          <p:cNvSpPr txBox="1"/>
          <p:nvPr/>
        </p:nvSpPr>
        <p:spPr>
          <a:xfrm>
            <a:off x="333882" y="4008872"/>
            <a:ext cx="3797159" cy="253916"/>
          </a:xfrm>
          <a:prstGeom prst="rect">
            <a:avLst/>
          </a:prstGeom>
          <a:noFill/>
        </p:spPr>
        <p:txBody>
          <a:bodyPr wrap="square" rtlCol="0">
            <a:spAutoFit/>
          </a:bodyPr>
          <a:lstStyle/>
          <a:p>
            <a:r>
              <a:rPr lang="en-GB" sz="1050" dirty="0">
                <a:latin typeface="Times New Roman" panose="02020603050405020304" pitchFamily="18" charset="0"/>
                <a:cs typeface="Times New Roman" panose="02020603050405020304" pitchFamily="18" charset="0"/>
              </a:rPr>
              <a:t>Plot directly based on </a:t>
            </a:r>
            <a:r>
              <a:rPr lang="en-GB" sz="1050" dirty="0" err="1">
                <a:latin typeface="Times New Roman" panose="02020603050405020304" pitchFamily="18" charset="0"/>
                <a:cs typeface="Times New Roman" panose="02020603050405020304" pitchFamily="18" charset="0"/>
              </a:rPr>
              <a:t>groupbys</a:t>
            </a:r>
            <a:endParaRPr lang="pt-PT" sz="105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A260AC2F-019E-F193-5102-BF681EA796CE}"/>
              </a:ext>
            </a:extLst>
          </p:cNvPr>
          <p:cNvPicPr>
            <a:picLocks noChangeAspect="1"/>
          </p:cNvPicPr>
          <p:nvPr/>
        </p:nvPicPr>
        <p:blipFill>
          <a:blip r:embed="rId7"/>
          <a:stretch>
            <a:fillRect/>
          </a:stretch>
        </p:blipFill>
        <p:spPr>
          <a:xfrm>
            <a:off x="7819573" y="1480755"/>
            <a:ext cx="2313134" cy="2702119"/>
          </a:xfrm>
          <a:prstGeom prst="rect">
            <a:avLst/>
          </a:prstGeom>
        </p:spPr>
      </p:pic>
      <p:sp>
        <p:nvSpPr>
          <p:cNvPr id="15" name="TextBox 14">
            <a:extLst>
              <a:ext uri="{FF2B5EF4-FFF2-40B4-BE49-F238E27FC236}">
                <a16:creationId xmlns:a16="http://schemas.microsoft.com/office/drawing/2014/main" id="{D3979DE2-D76E-AB39-1503-83A18EA54521}"/>
              </a:ext>
            </a:extLst>
          </p:cNvPr>
          <p:cNvSpPr txBox="1"/>
          <p:nvPr/>
        </p:nvSpPr>
        <p:spPr>
          <a:xfrm>
            <a:off x="294094" y="3742907"/>
            <a:ext cx="2525637" cy="261610"/>
          </a:xfrm>
          <a:prstGeom prst="rect">
            <a:avLst/>
          </a:prstGeom>
          <a:noFill/>
        </p:spPr>
        <p:txBody>
          <a:bodyPr wrap="square" rtlCol="0">
            <a:spAutoFit/>
          </a:bodyPr>
          <a:lstStyle/>
          <a:p>
            <a:pPr marL="171450" indent="-171450">
              <a:buFont typeface="Arial" panose="020B0604020202020204" pitchFamily="34" charset="0"/>
              <a:buChar char="•"/>
            </a:pPr>
            <a:r>
              <a:rPr lang="en-GB" sz="1100" b="1" u="sng" dirty="0">
                <a:latin typeface="Times New Roman" panose="02020603050405020304" pitchFamily="18" charset="0"/>
                <a:cs typeface="Times New Roman" panose="02020603050405020304" pitchFamily="18" charset="0"/>
              </a:rPr>
              <a:t>Horizontal Bar Chart</a:t>
            </a:r>
            <a:endParaRPr lang="pt-PT" sz="1100" dirty="0">
              <a:latin typeface="Times New Roman" panose="02020603050405020304" pitchFamily="18" charset="0"/>
              <a:cs typeface="Times New Roman" panose="02020603050405020304" pitchFamily="18" charset="0"/>
            </a:endParaRPr>
          </a:p>
        </p:txBody>
      </p:sp>
      <p:sp>
        <p:nvSpPr>
          <p:cNvPr id="2052" name="TextBox 2051">
            <a:extLst>
              <a:ext uri="{FF2B5EF4-FFF2-40B4-BE49-F238E27FC236}">
                <a16:creationId xmlns:a16="http://schemas.microsoft.com/office/drawing/2014/main" id="{ACA14E2A-D5EB-A933-1FB1-EAB003FA8298}"/>
              </a:ext>
            </a:extLst>
          </p:cNvPr>
          <p:cNvSpPr txBox="1"/>
          <p:nvPr/>
        </p:nvSpPr>
        <p:spPr>
          <a:xfrm>
            <a:off x="10182798" y="3076054"/>
            <a:ext cx="1714500" cy="881139"/>
          </a:xfrm>
          <a:prstGeom prst="rect">
            <a:avLst/>
          </a:prstGeom>
          <a:noFill/>
        </p:spPr>
        <p:txBody>
          <a:bodyPr wrap="square" rtlCol="0">
            <a:spAutoFit/>
          </a:bodyPr>
          <a:lstStyle/>
          <a:p>
            <a:pPr>
              <a:lnSpc>
                <a:spcPct val="200000"/>
              </a:lnSpc>
            </a:pPr>
            <a:r>
              <a:rPr lang="en-GB" sz="900" b="1" dirty="0">
                <a:latin typeface="Times New Roman" panose="02020603050405020304" pitchFamily="18" charset="0"/>
                <a:cs typeface="Times New Roman" panose="02020603050405020304" pitchFamily="18" charset="0"/>
              </a:rPr>
              <a:t>1: </a:t>
            </a:r>
            <a:r>
              <a:rPr lang="en-GB" sz="900" dirty="0">
                <a:latin typeface="Times New Roman" panose="02020603050405020304" pitchFamily="18" charset="0"/>
                <a:cs typeface="Times New Roman" panose="02020603050405020304" pitchFamily="18" charset="0"/>
              </a:rPr>
              <a:t>Perfect Positive Correlation</a:t>
            </a:r>
          </a:p>
          <a:p>
            <a:pPr>
              <a:lnSpc>
                <a:spcPct val="200000"/>
              </a:lnSpc>
            </a:pPr>
            <a:r>
              <a:rPr lang="en-GB" sz="900" b="1" dirty="0">
                <a:latin typeface="Times New Roman" panose="02020603050405020304" pitchFamily="18" charset="0"/>
                <a:cs typeface="Times New Roman" panose="02020603050405020304" pitchFamily="18" charset="0"/>
              </a:rPr>
              <a:t>0:</a:t>
            </a:r>
            <a:r>
              <a:rPr lang="en-GB" sz="900" dirty="0">
                <a:latin typeface="Times New Roman" panose="02020603050405020304" pitchFamily="18" charset="0"/>
                <a:cs typeface="Times New Roman" panose="02020603050405020304" pitchFamily="18" charset="0"/>
              </a:rPr>
              <a:t> No Correlation</a:t>
            </a:r>
          </a:p>
          <a:p>
            <a:pPr>
              <a:lnSpc>
                <a:spcPct val="200000"/>
              </a:lnSpc>
            </a:pPr>
            <a:r>
              <a:rPr lang="en-GB" sz="900" b="1" dirty="0">
                <a:latin typeface="Times New Roman" panose="02020603050405020304" pitchFamily="18" charset="0"/>
                <a:cs typeface="Times New Roman" panose="02020603050405020304" pitchFamily="18" charset="0"/>
              </a:rPr>
              <a:t>-1:</a:t>
            </a:r>
            <a:r>
              <a:rPr lang="en-GB" sz="900" dirty="0">
                <a:latin typeface="Times New Roman" panose="02020603050405020304" pitchFamily="18" charset="0"/>
                <a:cs typeface="Times New Roman" panose="02020603050405020304" pitchFamily="18" charset="0"/>
              </a:rPr>
              <a:t> Perfect Negative Correlation</a:t>
            </a:r>
            <a:endParaRPr lang="pt-PT" sz="9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002AC947-3F39-1F0F-55C7-C0A0CB557951}"/>
              </a:ext>
            </a:extLst>
          </p:cNvPr>
          <p:cNvSpPr/>
          <p:nvPr/>
        </p:nvSpPr>
        <p:spPr>
          <a:xfrm>
            <a:off x="355545" y="4262788"/>
            <a:ext cx="56847" cy="238834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TextBox 20">
            <a:extLst>
              <a:ext uri="{FF2B5EF4-FFF2-40B4-BE49-F238E27FC236}">
                <a16:creationId xmlns:a16="http://schemas.microsoft.com/office/drawing/2014/main" id="{E3FABD85-AF92-240B-68DE-7649AEAC752B}"/>
              </a:ext>
            </a:extLst>
          </p:cNvPr>
          <p:cNvSpPr txBox="1"/>
          <p:nvPr/>
        </p:nvSpPr>
        <p:spPr>
          <a:xfrm>
            <a:off x="10288187" y="1948651"/>
            <a:ext cx="1445702" cy="900246"/>
          </a:xfrm>
          <a:prstGeom prst="rect">
            <a:avLst/>
          </a:prstGeom>
          <a:noFill/>
        </p:spPr>
        <p:txBody>
          <a:bodyPr wrap="square" rtlCol="0">
            <a:spAutoFit/>
          </a:bodyPr>
          <a:lstStyle/>
          <a:p>
            <a:pPr algn="just"/>
            <a:r>
              <a:rPr lang="en-GB" sz="1050" dirty="0">
                <a:latin typeface="Times New Roman" panose="02020603050405020304" pitchFamily="18" charset="0"/>
                <a:cs typeface="Times New Roman" panose="02020603050405020304" pitchFamily="18" charset="0"/>
              </a:rPr>
              <a:t>Attention:</a:t>
            </a:r>
          </a:p>
          <a:p>
            <a:pPr algn="just"/>
            <a:r>
              <a:rPr lang="en-GB" sz="1050" dirty="0">
                <a:latin typeface="Times New Roman" panose="02020603050405020304" pitchFamily="18" charset="0"/>
                <a:cs typeface="Times New Roman" panose="02020603050405020304" pitchFamily="18" charset="0"/>
              </a:rPr>
              <a:t>- Select only numerical columns</a:t>
            </a:r>
          </a:p>
          <a:p>
            <a:pPr algn="just"/>
            <a:r>
              <a:rPr lang="en-GB" sz="1050" dirty="0">
                <a:latin typeface="Times New Roman" panose="02020603050405020304" pitchFamily="18" charset="0"/>
                <a:cs typeface="Times New Roman" panose="02020603050405020304" pitchFamily="18" charset="0"/>
              </a:rPr>
              <a:t>- Be sure of no null values</a:t>
            </a:r>
            <a:endParaRPr lang="pt-PT"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231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09B8852-730E-2A58-B856-B9E3DD58AB05}"/>
              </a:ext>
            </a:extLst>
          </p:cNvPr>
          <p:cNvPicPr>
            <a:picLocks noChangeAspect="1"/>
          </p:cNvPicPr>
          <p:nvPr/>
        </p:nvPicPr>
        <p:blipFill>
          <a:blip r:embed="rId2"/>
          <a:stretch>
            <a:fillRect/>
          </a:stretch>
        </p:blipFill>
        <p:spPr>
          <a:xfrm>
            <a:off x="946463" y="1448023"/>
            <a:ext cx="10483537" cy="5340826"/>
          </a:xfrm>
          <a:prstGeom prst="rect">
            <a:avLst/>
          </a:prstGeom>
        </p:spPr>
      </p:pic>
      <p:sp>
        <p:nvSpPr>
          <p:cNvPr id="4" name="TextBox 3">
            <a:extLst>
              <a:ext uri="{FF2B5EF4-FFF2-40B4-BE49-F238E27FC236}">
                <a16:creationId xmlns:a16="http://schemas.microsoft.com/office/drawing/2014/main" id="{59947421-D53B-6B43-59C7-C8E384CC22B3}"/>
              </a:ext>
            </a:extLst>
          </p:cNvPr>
          <p:cNvSpPr txBox="1"/>
          <p:nvPr/>
        </p:nvSpPr>
        <p:spPr>
          <a:xfrm>
            <a:off x="253722" y="256767"/>
            <a:ext cx="3977365" cy="523220"/>
          </a:xfrm>
          <a:prstGeom prst="rect">
            <a:avLst/>
          </a:prstGeom>
          <a:noFill/>
        </p:spPr>
        <p:txBody>
          <a:bodyPr wrap="square" rtlCol="0">
            <a:spAutoFit/>
          </a:bodyPr>
          <a:lstStyle/>
          <a:p>
            <a:r>
              <a:rPr lang="en-GB" sz="2800" b="1" dirty="0">
                <a:latin typeface="Times New Roman" panose="02020603050405020304" pitchFamily="18" charset="0"/>
                <a:cs typeface="Times New Roman" panose="02020603050405020304" pitchFamily="18" charset="0"/>
              </a:rPr>
              <a:t>Trend Analysis</a:t>
            </a:r>
            <a:endParaRPr lang="pt-PT" sz="2800" b="1" dirty="0">
              <a:latin typeface="Times New Roman" panose="02020603050405020304" pitchFamily="18" charset="0"/>
              <a:cs typeface="Times New Roman" panose="02020603050405020304" pitchFamily="18" charset="0"/>
            </a:endParaRPr>
          </a:p>
        </p:txBody>
      </p:sp>
      <p:pic>
        <p:nvPicPr>
          <p:cNvPr id="3074" name="Picture 2" descr="Understanding Time Series Analysis in Python">
            <a:extLst>
              <a:ext uri="{FF2B5EF4-FFF2-40B4-BE49-F238E27FC236}">
                <a16:creationId xmlns:a16="http://schemas.microsoft.com/office/drawing/2014/main" id="{13222ACE-E568-FDF2-D553-86D25662B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686" y="254496"/>
            <a:ext cx="1853904" cy="10509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50A21F-AA8C-EFE4-3200-20CBE576DE20}"/>
              </a:ext>
            </a:extLst>
          </p:cNvPr>
          <p:cNvSpPr/>
          <p:nvPr/>
        </p:nvSpPr>
        <p:spPr>
          <a:xfrm>
            <a:off x="1428790" y="4804223"/>
            <a:ext cx="1627231" cy="261610"/>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TextBox 6">
            <a:extLst>
              <a:ext uri="{FF2B5EF4-FFF2-40B4-BE49-F238E27FC236}">
                <a16:creationId xmlns:a16="http://schemas.microsoft.com/office/drawing/2014/main" id="{8966E456-1A73-889B-CC2A-3BC2096AA985}"/>
              </a:ext>
            </a:extLst>
          </p:cNvPr>
          <p:cNvSpPr txBox="1"/>
          <p:nvPr/>
        </p:nvSpPr>
        <p:spPr>
          <a:xfrm>
            <a:off x="2849337" y="5065833"/>
            <a:ext cx="1143000" cy="261610"/>
          </a:xfrm>
          <a:prstGeom prst="rect">
            <a:avLst/>
          </a:prstGeom>
          <a:noFill/>
        </p:spPr>
        <p:txBody>
          <a:bodyPr wrap="square" rtlCol="0">
            <a:spAutoFit/>
          </a:bodyPr>
          <a:lstStyle/>
          <a:p>
            <a:r>
              <a:rPr lang="en-GB" sz="1050" b="1" dirty="0">
                <a:solidFill>
                  <a:schemeClr val="accent5">
                    <a:lumMod val="60000"/>
                    <a:lumOff val="40000"/>
                  </a:schemeClr>
                </a:solidFill>
                <a:latin typeface="Times New Roman" panose="02020603050405020304" pitchFamily="18" charset="0"/>
                <a:cs typeface="Times New Roman" panose="02020603050405020304" pitchFamily="18" charset="0"/>
              </a:rPr>
              <a:t>Daily returns</a:t>
            </a:r>
            <a:endParaRPr lang="pt-PT" sz="1050" b="1"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8" name="Arc 7">
            <a:extLst>
              <a:ext uri="{FF2B5EF4-FFF2-40B4-BE49-F238E27FC236}">
                <a16:creationId xmlns:a16="http://schemas.microsoft.com/office/drawing/2014/main" id="{CB5FB477-9FD0-1266-AE0E-D64B9C5A1989}"/>
              </a:ext>
            </a:extLst>
          </p:cNvPr>
          <p:cNvSpPr/>
          <p:nvPr/>
        </p:nvSpPr>
        <p:spPr>
          <a:xfrm>
            <a:off x="2248683" y="5005508"/>
            <a:ext cx="1035050" cy="382260"/>
          </a:xfrm>
          <a:prstGeom prst="arc">
            <a:avLst>
              <a:gd name="adj1" fmla="val 16200000"/>
              <a:gd name="adj2" fmla="val 20854786"/>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a:p>
        </p:txBody>
      </p:sp>
      <p:pic>
        <p:nvPicPr>
          <p:cNvPr id="3" name="Picture 2">
            <a:extLst>
              <a:ext uri="{FF2B5EF4-FFF2-40B4-BE49-F238E27FC236}">
                <a16:creationId xmlns:a16="http://schemas.microsoft.com/office/drawing/2014/main" id="{A9B34CF9-0B85-29E6-F986-6B42144428DA}"/>
              </a:ext>
            </a:extLst>
          </p:cNvPr>
          <p:cNvPicPr>
            <a:picLocks noChangeAspect="1"/>
          </p:cNvPicPr>
          <p:nvPr/>
        </p:nvPicPr>
        <p:blipFill>
          <a:blip r:embed="rId4"/>
          <a:stretch>
            <a:fillRect/>
          </a:stretch>
        </p:blipFill>
        <p:spPr>
          <a:xfrm>
            <a:off x="6873030" y="762490"/>
            <a:ext cx="1845863" cy="1085973"/>
          </a:xfrm>
          <a:prstGeom prst="rect">
            <a:avLst/>
          </a:prstGeom>
        </p:spPr>
      </p:pic>
    </p:spTree>
    <p:extLst>
      <p:ext uri="{BB962C8B-B14F-4D97-AF65-F5344CB8AC3E}">
        <p14:creationId xmlns:p14="http://schemas.microsoft.com/office/powerpoint/2010/main" val="1300431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4595</TotalTime>
  <Words>1269</Words>
  <Application>Microsoft Office PowerPoint</Application>
  <PresentationFormat>Widescreen</PresentationFormat>
  <Paragraphs>171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Inter</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João Pinho</dc:creator>
  <cp:lastModifiedBy>João Pinho</cp:lastModifiedBy>
  <cp:revision>42</cp:revision>
  <dcterms:created xsi:type="dcterms:W3CDTF">2024-01-13T23:47:16Z</dcterms:created>
  <dcterms:modified xsi:type="dcterms:W3CDTF">2024-01-18T09:39:31Z</dcterms:modified>
</cp:coreProperties>
</file>